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427" r:id="rId3"/>
    <p:sldId id="323" r:id="rId4"/>
    <p:sldId id="326" r:id="rId5"/>
    <p:sldId id="446" r:id="rId6"/>
    <p:sldId id="338" r:id="rId7"/>
    <p:sldId id="328" r:id="rId8"/>
    <p:sldId id="339" r:id="rId9"/>
    <p:sldId id="343" r:id="rId10"/>
    <p:sldId id="327" r:id="rId11"/>
    <p:sldId id="341" r:id="rId12"/>
    <p:sldId id="340" r:id="rId13"/>
    <p:sldId id="331" r:id="rId14"/>
    <p:sldId id="419" r:id="rId15"/>
    <p:sldId id="355" r:id="rId16"/>
    <p:sldId id="445" r:id="rId17"/>
    <p:sldId id="330" r:id="rId18"/>
    <p:sldId id="357" r:id="rId19"/>
    <p:sldId id="356" r:id="rId20"/>
    <p:sldId id="443" r:id="rId21"/>
    <p:sldId id="345" r:id="rId22"/>
    <p:sldId id="354" r:id="rId23"/>
    <p:sldId id="426" r:id="rId24"/>
    <p:sldId id="448" r:id="rId25"/>
    <p:sldId id="447" r:id="rId26"/>
    <p:sldId id="449" r:id="rId27"/>
    <p:sldId id="450" r:id="rId28"/>
    <p:sldId id="451" r:id="rId29"/>
    <p:sldId id="452" r:id="rId30"/>
    <p:sldId id="454" r:id="rId31"/>
    <p:sldId id="455" r:id="rId32"/>
    <p:sldId id="457" r:id="rId33"/>
    <p:sldId id="456" r:id="rId34"/>
    <p:sldId id="459" r:id="rId35"/>
    <p:sldId id="458" r:id="rId36"/>
    <p:sldId id="460" r:id="rId37"/>
    <p:sldId id="467" r:id="rId38"/>
    <p:sldId id="468" r:id="rId39"/>
    <p:sldId id="469" r:id="rId40"/>
    <p:sldId id="461" r:id="rId41"/>
    <p:sldId id="462" r:id="rId42"/>
    <p:sldId id="453" r:id="rId43"/>
    <p:sldId id="466" r:id="rId44"/>
    <p:sldId id="465" r:id="rId45"/>
    <p:sldId id="464" r:id="rId46"/>
    <p:sldId id="463" r:id="rId47"/>
    <p:sldId id="471" r:id="rId48"/>
    <p:sldId id="470" r:id="rId49"/>
    <p:sldId id="359" r:id="rId50"/>
    <p:sldId id="436" r:id="rId51"/>
    <p:sldId id="422" r:id="rId52"/>
    <p:sldId id="425" r:id="rId53"/>
    <p:sldId id="423" r:id="rId54"/>
    <p:sldId id="421" r:id="rId55"/>
    <p:sldId id="353" r:id="rId56"/>
    <p:sldId id="349" r:id="rId57"/>
    <p:sldId id="350" r:id="rId58"/>
    <p:sldId id="420" r:id="rId59"/>
    <p:sldId id="428" r:id="rId60"/>
    <p:sldId id="429" r:id="rId61"/>
    <p:sldId id="430" r:id="rId62"/>
    <p:sldId id="433" r:id="rId63"/>
    <p:sldId id="431" r:id="rId64"/>
    <p:sldId id="438" r:id="rId65"/>
    <p:sldId id="439" r:id="rId66"/>
    <p:sldId id="440" r:id="rId67"/>
    <p:sldId id="441" r:id="rId68"/>
    <p:sldId id="442" r:id="rId69"/>
    <p:sldId id="434" r:id="rId70"/>
    <p:sldId id="444" r:id="rId71"/>
    <p:sldId id="432" r:id="rId72"/>
    <p:sldId id="257" r:id="rId73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11">
          <p15:clr>
            <a:srgbClr val="A4A3A4"/>
          </p15:clr>
        </p15:guide>
        <p15:guide id="2" pos="5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2" autoAdjust="0"/>
    <p:restoredTop sz="92910" autoAdjust="0"/>
  </p:normalViewPr>
  <p:slideViewPr>
    <p:cSldViewPr snapToGrid="0" snapToObjects="1" showGuides="1">
      <p:cViewPr>
        <p:scale>
          <a:sx n="80" d="100"/>
          <a:sy n="80" d="100"/>
        </p:scale>
        <p:origin x="-882" y="-546"/>
      </p:cViewPr>
      <p:guideLst>
        <p:guide orient="horz" pos="1311"/>
        <p:guide pos="543"/>
      </p:guideLst>
    </p:cSldViewPr>
  </p:slideViewPr>
  <p:outlineViewPr>
    <p:cViewPr>
      <p:scale>
        <a:sx n="33" d="100"/>
        <a:sy n="33" d="100"/>
      </p:scale>
      <p:origin x="0" y="46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9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019E8-8596-41E1-A2A1-5D539E597A0F}" type="datetimeFigureOut">
              <a:rPr lang="pt-BR" smtClean="0"/>
              <a:pPr/>
              <a:t>17/07/2018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AF72B-DE7D-46BA-A6E5-8161B9CE5C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438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C49C112-C81A-4882-86E5-F082C0111188}" type="datetimeFigureOut">
              <a:rPr lang="pt-BR" smtClean="0"/>
              <a:pPr/>
              <a:t>17/07/2018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DA2BDF5-C925-43BE-9657-F696ACA992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61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Lei nº 8.212/91: Art. 15 ...</a:t>
            </a:r>
            <a:r>
              <a:rPr lang="pt-BR" altLang="pt-BR" baseline="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Parágrafo único.  Equiparam-se a empresa, para os efeitos desta Lei, o contribuinte individual e a pessoa física na condição de proprietário ou dono de obra de construção civil, em relação a segurado que lhe presta serviço, bem como a cooperativa, a associação ou a entidade de qualquer natureza ou finalidade, a missão diplomática e a repartição consular de carreira estrangeiras.</a:t>
            </a: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BDF5-C925-43BE-9657-F696ACA99206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BDF5-C925-43BE-9657-F696ACA99206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u="sng" dirty="0" smtClean="0"/>
              <a:t>Estabelecimento:</a:t>
            </a:r>
            <a:r>
              <a:rPr lang="pt-PT" dirty="0" smtClean="0"/>
              <a:t> matriz, filial, obras de construção civil, detalhando informações de cd estabelecimento (CNAE,</a:t>
            </a:r>
            <a:r>
              <a:rPr lang="pt-PT" baseline="0" dirty="0" smtClean="0"/>
              <a:t> FAP, GILRAT etc)</a:t>
            </a:r>
          </a:p>
          <a:p>
            <a:r>
              <a:rPr lang="pt-PT" u="sng" baseline="0" dirty="0" smtClean="0"/>
              <a:t>Lotação tributária:</a:t>
            </a:r>
            <a:r>
              <a:rPr lang="pt-PT" baseline="0" dirty="0" smtClean="0"/>
              <a:t> apenas para fins tributários, objetiva separar as lotações por códigos FPAS, em geral somente um FPAS. Empresas de trabalho temporário tem FPAS diferentes (FPAS 655 terceirizados / FPAS 515 próprios)</a:t>
            </a:r>
          </a:p>
          <a:p>
            <a:r>
              <a:rPr lang="pt-PT" u="sng" baseline="0" dirty="0" smtClean="0"/>
              <a:t>Cargos:</a:t>
            </a:r>
            <a:r>
              <a:rPr lang="pt-PT" baseline="0" dirty="0" smtClean="0"/>
              <a:t> guarda relação com a descrição da Tabela CBO</a:t>
            </a:r>
          </a:p>
          <a:p>
            <a:r>
              <a:rPr lang="pt-PT" u="sng" baseline="0" dirty="0" smtClean="0"/>
              <a:t>Função:</a:t>
            </a:r>
            <a:r>
              <a:rPr lang="pt-PT" baseline="0" dirty="0" smtClean="0"/>
              <a:t> utilização opcional</a:t>
            </a:r>
          </a:p>
          <a:p>
            <a:r>
              <a:rPr lang="pt-PT" u="sng" baseline="0" dirty="0" smtClean="0"/>
              <a:t>Ambientes de trabalho:</a:t>
            </a:r>
            <a:r>
              <a:rPr lang="pt-PT" baseline="0" dirty="0" smtClean="0"/>
              <a:t> para descrever ambientes de riscos (fatores de riscos ambientais). Será necessário LTCAT atualizado</a:t>
            </a:r>
          </a:p>
          <a:p>
            <a:r>
              <a:rPr lang="pt-PT" u="sng" baseline="0" dirty="0" smtClean="0"/>
              <a:t>Processos:</a:t>
            </a:r>
            <a:r>
              <a:rPr lang="pt-PT" baseline="0" dirty="0" smtClean="0"/>
              <a:t> tributário; autorização de trabalho de menor; dispensa contratação de deficiente; dispensa de contratação aprendiz; segurança e saúde do trabalhor; conversão de licença saúde em acidente de trabalho; FGTS; contribuição sindical</a:t>
            </a:r>
            <a:r>
              <a:rPr lang="pt-PT" baseline="0" smtClean="0"/>
              <a:t>; outros</a:t>
            </a:r>
            <a:endParaRPr lang="pt-PT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BDF5-C925-43BE-9657-F696ACA99206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71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0840" y="1460161"/>
            <a:ext cx="4342478" cy="1666439"/>
          </a:xfrm>
        </p:spPr>
        <p:txBody>
          <a:bodyPr anchor="b"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880" y="3126600"/>
            <a:ext cx="4353079" cy="129708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0840" y="3908540"/>
            <a:ext cx="2133600" cy="365125"/>
          </a:xfrm>
        </p:spPr>
        <p:txBody>
          <a:bodyPr/>
          <a:lstStyle/>
          <a:p>
            <a:fld id="{BADBCDFD-63B6-5541-8DA2-DBFC4073845B}" type="datetimeFigureOut">
              <a:rPr lang="en-US" smtClean="0"/>
              <a:pPr/>
              <a:t>7/17/2018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5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CDFD-63B6-5541-8DA2-DBFC4073845B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CDFD-63B6-5541-8DA2-DBFC4073845B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CDFD-63B6-5541-8DA2-DBFC4073845B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6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izaca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775" y="2480180"/>
            <a:ext cx="6009080" cy="1362075"/>
          </a:xfrm>
          <a:ln>
            <a:noFill/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obrigado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2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n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2013" y="1337358"/>
            <a:ext cx="8229600" cy="1143000"/>
          </a:xfrm>
        </p:spPr>
        <p:txBody>
          <a:bodyPr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2611080"/>
            <a:ext cx="6970131" cy="299228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  <a:lvl2pPr marL="742950" indent="-285750">
              <a:buFont typeface="Wingdings" charset="2"/>
              <a:buChar char="§"/>
              <a:defRPr/>
            </a:lvl2pPr>
            <a:lvl3pPr marL="1143000" indent="-228600">
              <a:buFont typeface="Wingdings" charset="2"/>
              <a:buChar char="§"/>
              <a:defRPr/>
            </a:lvl3pPr>
            <a:lvl4pPr marL="1600200" indent="-228600">
              <a:buFont typeface="Wingdings" charset="2"/>
              <a:buChar char="§"/>
              <a:defRPr/>
            </a:lvl4pPr>
            <a:lvl5pPr marL="2057400" indent="-228600">
              <a:buFont typeface="Wingdings" charset="2"/>
              <a:buChar char="§"/>
              <a:defRPr/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CDFD-63B6-5541-8DA2-DBFC4073845B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1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re_sessa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775" y="2480180"/>
            <a:ext cx="6009080" cy="1362075"/>
          </a:xfrm>
          <a:ln>
            <a:noFill/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2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_destaq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775" y="3471631"/>
            <a:ext cx="6009080" cy="1362075"/>
          </a:xfrm>
          <a:ln>
            <a:noFill/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0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CDFD-63B6-5541-8DA2-DBFC4073845B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8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CDFD-63B6-5541-8DA2-DBFC4073845B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1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CDFD-63B6-5541-8DA2-DBFC4073845B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8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CDFD-63B6-5541-8DA2-DBFC4073845B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9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CDFD-63B6-5541-8DA2-DBFC4073845B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8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BCDFD-63B6-5541-8DA2-DBFC4073845B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46088-9281-B141-B7C9-2438997938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1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 spc="600">
          <a:solidFill>
            <a:srgbClr val="66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esocial.gov.b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rvoredoconhecimento.org.br/main.html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012" y="1351281"/>
            <a:ext cx="6473507" cy="1950720"/>
          </a:xfrm>
        </p:spPr>
        <p:txBody>
          <a:bodyPr/>
          <a:lstStyle/>
          <a:p>
            <a:r>
              <a:rPr lang="pt-BR" sz="3000" b="1" u="sng" dirty="0" smtClean="0"/>
              <a:t>ESOCIAL, EFD-REINF e</a:t>
            </a:r>
            <a:br>
              <a:rPr lang="pt-BR" sz="3000" b="1" u="sng" dirty="0" smtClean="0"/>
            </a:br>
            <a:r>
              <a:rPr lang="pt-BR" sz="3000" b="1" u="sng" dirty="0" smtClean="0"/>
              <a:t>DCTFWEB</a:t>
            </a:r>
            <a:r>
              <a:rPr lang="pt-BR" sz="3000" dirty="0" smtClean="0"/>
              <a:t/>
            </a:r>
            <a:br>
              <a:rPr lang="pt-BR" sz="3000" dirty="0" smtClean="0"/>
            </a:br>
            <a:r>
              <a:rPr lang="pt-BR" sz="3000" dirty="0"/>
              <a:t/>
            </a:r>
            <a:br>
              <a:rPr lang="pt-BR" sz="3000" dirty="0"/>
            </a:b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013" y="3436468"/>
            <a:ext cx="6400800" cy="9831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SINDILOJAS CAMPINAS</a:t>
            </a:r>
          </a:p>
          <a:p>
            <a:r>
              <a:rPr lang="en-US" sz="1800" dirty="0" smtClean="0"/>
              <a:t>18/07/2018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49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QUALIFICAÇÃO CADASTRAL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344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Qualificação cadastral: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validação na base do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CPF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(nome, data de nascimento e CPF) e base do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CNIS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– Cadastro Nacional de Informações Sociais (data de nascimento, CPF e NIS).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b="1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Consulta Qualificação Cadastral: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possibilita identificar possíveis divergências associadas ao nome, data de nascimento, CPF e ao NIS.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b="1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Portal do </a:t>
            </a:r>
            <a:r>
              <a:rPr lang="pt-BR" altLang="pt-BR" b="1" dirty="0" err="1">
                <a:solidFill>
                  <a:srgbClr val="434547"/>
                </a:solidFill>
                <a:cs typeface="Arial" charset="0"/>
              </a:rPr>
              <a:t>eSocial</a:t>
            </a: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http://portal.esocial.gov.br/institucional/consulta-qualificacao-cadastral</a:t>
            </a:r>
            <a:endParaRPr lang="pt-BR" altLang="pt-BR" b="1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defRPr/>
            </a:pPr>
            <a:endParaRPr lang="pt-BR" altLang="pt-BR" b="1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QUALIFICAÇÃO CADASTRAL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Divergências apontadas: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CPF: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situação "suspenso", "nulo" ou "cancelado", nome ou data de nascimento divergente;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NIS: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CPF,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data de nascimento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divergentes, informação de óbito.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b="1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Regularização: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o sistema apresentará mensagem </a:t>
            </a:r>
            <a:r>
              <a:rPr lang="pt-BR" altLang="pt-BR" dirty="0" err="1">
                <a:solidFill>
                  <a:srgbClr val="434547"/>
                </a:solidFill>
                <a:cs typeface="Arial" charset="0"/>
              </a:rPr>
              <a:t>orientativa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de onde requisitar a alteração dos dados (Receita Federal, INSS, Caixa ou Banco do Brasil).</a:t>
            </a:r>
            <a:endParaRPr lang="pt-BR" altLang="pt-BR" b="1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defRPr/>
            </a:pPr>
            <a:endParaRPr lang="pt-BR" altLang="pt-BR" b="1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AMBIENTES DO SISTEMA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344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Sistema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próprio (regra):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transmissão de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arquivo XML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diretamente do sistema utilizado pelo contribuinte,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assinado digitalmente e transmitido ao </a:t>
            </a:r>
            <a:r>
              <a:rPr lang="pt-BR" altLang="pt-BR" dirty="0" err="1">
                <a:solidFill>
                  <a:srgbClr val="434547"/>
                </a:solidFill>
                <a:cs typeface="Arial" charset="0"/>
              </a:rPr>
              <a:t>eSocial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, recebendo um recibo de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entrega.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b="1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Portal do </a:t>
            </a:r>
            <a:r>
              <a:rPr lang="pt-BR" altLang="pt-BR" b="1" dirty="0" err="1" smtClean="0">
                <a:solidFill>
                  <a:srgbClr val="434547"/>
                </a:solidFill>
                <a:cs typeface="Arial" charset="0"/>
              </a:rPr>
              <a:t>eSocial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 (Web geral):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preenchimento diretamente na internet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, cujo preenchimento e salvamento dos campos e telas já operam a geração e transmissão do evento (acesso com certificado digital ou código de acesso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).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Permite a consulta e edição (inclusão, alteração, retificação e exclusão) de eventos enviados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.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Disponível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apenas para o empregador doméstico, para o MEI, pequeno produtor rural e segurado especial. </a:t>
            </a:r>
            <a:endParaRPr lang="pt-BR" altLang="pt-BR" b="1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CADASTRO DO 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EMPREGADOR</a:t>
            </a:r>
            <a:r>
              <a:rPr lang="pt-BR" sz="2000" spc="300" dirty="0" smtClean="0">
                <a:solidFill>
                  <a:srgbClr val="660066"/>
                </a:solidFill>
                <a:cs typeface="Trebuchet MS"/>
              </a:rPr>
              <a:t> (07/2018)</a:t>
            </a:r>
            <a:endParaRPr lang="pt-BR" sz="20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344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Cadastro do empregador, contribuinte, órgão público (S-1000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):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é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o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primeiro evento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a ser encaminhado e contém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informações cadastrais, alíquotas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e demais dados necessários ao preenchimento e validação dos demais eventos.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Exemplos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número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de identificação (CNPJ/CPF), nome do contribuinte, classificação tributária (tabela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8),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natureza jurídica, contatos, empresa de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software.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b="1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Prazo de envio: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antes do início da utilização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do </a:t>
            </a:r>
            <a:r>
              <a:rPr lang="pt-BR" altLang="pt-BR" dirty="0" err="1">
                <a:solidFill>
                  <a:srgbClr val="434547"/>
                </a:solidFill>
                <a:cs typeface="Arial" charset="0"/>
              </a:rPr>
              <a:t>eSocial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, podendo ser alterado a qualquer tempo, mediante o envio do evento S-1000 com a informação nova.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b="1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CADASTRO DO 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EMPREGADOR</a:t>
            </a:r>
            <a:r>
              <a:rPr lang="pt-BR" sz="2000" spc="300" dirty="0">
                <a:solidFill>
                  <a:srgbClr val="660066"/>
                </a:solidFill>
                <a:cs typeface="Trebuchet MS"/>
              </a:rPr>
              <a:t> </a:t>
            </a:r>
            <a:r>
              <a:rPr lang="pt-BR" sz="2000" spc="300" dirty="0" smtClean="0">
                <a:solidFill>
                  <a:srgbClr val="660066"/>
                </a:solidFill>
                <a:cs typeface="Trebuchet MS"/>
              </a:rPr>
              <a:t>(07/2018)</a:t>
            </a:r>
            <a:endParaRPr lang="pt-BR" sz="20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Identificador: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CNPJ (raiz – 8 dígitos):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pessoa jurídica;</a:t>
            </a: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CPF: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pessoa física;</a:t>
            </a: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CAEPF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(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Cadastro de Atividade da Pessoa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Física): pessoa física equiparada a jurídica, em substituição ao CEI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- Cadastro Específico do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INSS. Tipos: contribuinte individual e produtor rural;</a:t>
            </a: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CNO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(Cadastro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Nacional de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Obras): dono da obra de construção civil, em substituição ao CEI obra. </a:t>
            </a:r>
            <a:endParaRPr lang="pt-BR" altLang="pt-BR" b="1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b="1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CADASTRO DE 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TABELAS</a:t>
            </a:r>
            <a:r>
              <a:rPr lang="pt-BR" sz="1500" spc="300" dirty="0">
                <a:solidFill>
                  <a:srgbClr val="660066"/>
                </a:solidFill>
                <a:cs typeface="Trebuchet MS"/>
              </a:rPr>
              <a:t> </a:t>
            </a:r>
            <a:r>
              <a:rPr lang="pt-BR" sz="2000" spc="300" dirty="0" smtClean="0">
                <a:solidFill>
                  <a:srgbClr val="660066"/>
                </a:solidFill>
                <a:cs typeface="Trebuchet MS"/>
              </a:rPr>
              <a:t>(07/2018)</a:t>
            </a:r>
            <a:endParaRPr lang="pt-BR" sz="20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TABELAS: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conjunto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de regras específicas necessárias para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validação dos eventos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do </a:t>
            </a:r>
            <a:r>
              <a:rPr lang="pt-BR" altLang="pt-BR" dirty="0" err="1">
                <a:solidFill>
                  <a:srgbClr val="434547"/>
                </a:solidFill>
                <a:cs typeface="Arial" charset="0"/>
              </a:rPr>
              <a:t>eSocial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, e contém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informações básicas de sua classificação fiscal e de sua estrutura administrativa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, necessárias para verificação da integridade dos eventos periódicos e não periódicos.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Fundamental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para a adequada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apuração das bases de cálculo e dos valores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devidos.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Exemplos: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rubricas da folha de pagamento, informações de processos administrativos e judiciais, lotações, relação de cargos e funções, jornada de trabalho, horário contratual, ambientes de trabalho.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Prazo de envio: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definido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de acordo com o evento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. Sugestão: enviar imediatamente após a sua ocorrência.</a:t>
            </a: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CADASTRO DE 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TABELAS</a:t>
            </a:r>
            <a:r>
              <a:rPr lang="pt-BR" sz="2400" spc="300" dirty="0" smtClean="0">
                <a:solidFill>
                  <a:srgbClr val="660066"/>
                </a:solidFill>
                <a:cs typeface="Trebuchet MS"/>
              </a:rPr>
              <a:t> </a:t>
            </a:r>
            <a:r>
              <a:rPr lang="pt-BR" sz="2000" spc="300" dirty="0" smtClean="0">
                <a:solidFill>
                  <a:srgbClr val="660066"/>
                </a:solidFill>
                <a:cs typeface="Trebuchet MS"/>
              </a:rPr>
              <a:t>(</a:t>
            </a:r>
            <a:r>
              <a:rPr lang="pt-BR" sz="2000" spc="300" dirty="0">
                <a:solidFill>
                  <a:srgbClr val="660066"/>
                </a:solidFill>
                <a:cs typeface="Trebuchet MS"/>
              </a:rPr>
              <a:t>07/2018</a:t>
            </a:r>
            <a:r>
              <a:rPr lang="pt-BR" sz="2000" spc="300" dirty="0" smtClean="0">
                <a:solidFill>
                  <a:srgbClr val="660066"/>
                </a:solidFill>
                <a:cs typeface="Trebuchet MS"/>
              </a:rPr>
              <a:t>)</a:t>
            </a:r>
            <a:endParaRPr lang="pt-BR" sz="20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337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CADASTRO DE TABELAS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S-1005: Tabela de Estabelecimentos, Obras ou Unidades de Órgãos Públicos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S-1010: Tabela de Rubricas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S-1020: Tabela de Lotações Tributárias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S-1030: Tabela de Cargos/Empregos Públicos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S-1035: Tabela de Carreiras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Públicas </a:t>
            </a:r>
            <a:r>
              <a:rPr lang="pt-BR" altLang="pt-BR" sz="1600" dirty="0" smtClean="0">
                <a:solidFill>
                  <a:srgbClr val="0070C0"/>
                </a:solidFill>
                <a:cs typeface="Arial" charset="0"/>
              </a:rPr>
              <a:t>(órgão público)</a:t>
            </a:r>
            <a:endParaRPr lang="pt-BR" altLang="pt-BR" sz="1600" strike="sngStrike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S-1040: Tabela de Funções/Cargos em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Comissão </a:t>
            </a:r>
            <a:r>
              <a:rPr lang="pt-BR" altLang="pt-BR" sz="1600" dirty="0" smtClean="0">
                <a:solidFill>
                  <a:srgbClr val="0070C0"/>
                </a:solidFill>
                <a:cs typeface="Arial" charset="0"/>
              </a:rPr>
              <a:t>(opcional)</a:t>
            </a:r>
            <a:endParaRPr lang="pt-BR" altLang="pt-BR" sz="1600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S-1050: Tabela de Horários/ Turnos de Trabalho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 S-1060: Tabela de Ambientes de Trabalho</a:t>
            </a:r>
            <a:r>
              <a:rPr lang="pt-BR" altLang="pt-BR" sz="1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pt-BR" altLang="pt-BR" sz="1600" dirty="0" smtClean="0">
                <a:solidFill>
                  <a:srgbClr val="FF0000"/>
                </a:solidFill>
                <a:cs typeface="Arial" charset="0"/>
              </a:rPr>
              <a:t>(SST 01/2019)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 smtClean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 S-1065: </a:t>
            </a:r>
            <a:r>
              <a:rPr lang="pt-BR" altLang="pt-BR" sz="16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Tabela de </a:t>
            </a:r>
            <a:r>
              <a:rPr lang="pt-BR" altLang="pt-BR" sz="1600" dirty="0" smtClean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Equipamentos de Proteção</a:t>
            </a:r>
            <a:r>
              <a:rPr lang="pt-BR" altLang="pt-BR" sz="16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pt-BR" altLang="pt-BR" sz="1600" dirty="0">
                <a:solidFill>
                  <a:srgbClr val="FF0000"/>
                </a:solidFill>
                <a:cs typeface="Arial" charset="0"/>
              </a:rPr>
              <a:t>(SST 01/2019)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S-1070: Tabela de Processos Administrativos/Judiciais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S-1080: Tabela de Operadores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Portuários </a:t>
            </a:r>
            <a:r>
              <a:rPr lang="pt-BR" altLang="pt-BR" sz="1600" dirty="0" smtClean="0">
                <a:solidFill>
                  <a:srgbClr val="0070C0"/>
                </a:solidFill>
                <a:cs typeface="Arial" charset="0"/>
              </a:rPr>
              <a:t>(OGMO)</a:t>
            </a:r>
            <a:endParaRPr lang="pt-BR" altLang="pt-BR" sz="1600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EVENTOS NÃO 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PERIÓDICOS</a:t>
            </a:r>
            <a:r>
              <a:rPr lang="pt-BR" sz="2000" spc="300" dirty="0">
                <a:solidFill>
                  <a:srgbClr val="660066"/>
                </a:solidFill>
                <a:cs typeface="Trebuchet MS"/>
              </a:rPr>
              <a:t> (</a:t>
            </a:r>
            <a:r>
              <a:rPr lang="pt-BR" sz="2000" spc="300" dirty="0" smtClean="0">
                <a:solidFill>
                  <a:srgbClr val="660066"/>
                </a:solidFill>
                <a:cs typeface="Trebuchet MS"/>
              </a:rPr>
              <a:t>09/2018)</a:t>
            </a:r>
            <a:endParaRPr lang="pt-BR" sz="20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Eventos não periódicos: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aqueles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que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não têm uma data pré-fixada para ocorrer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, pois dependem de acontecimentos na relação entre o empregador e o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trabalhador.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Tais eventos influenciam no recolhimento de direitos e no cumprimento de deveres trabalhistas, previdenciários e fiscais e alimentam a base de dados do </a:t>
            </a:r>
            <a:r>
              <a:rPr lang="pt-BR" altLang="pt-BR" dirty="0" err="1">
                <a:solidFill>
                  <a:srgbClr val="434547"/>
                </a:solidFill>
                <a:cs typeface="Arial" charset="0"/>
              </a:rPr>
              <a:t>eSocial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, denominada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Registro de Eventos Trabalhistas – RET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.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Exemplos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: admissão/ingresso de um empregado, a alteração de salário, a exposição do trabalhador a agentes nocivos e o desligamento.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Prazo de envio: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definido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de acordo com o evento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EVENTOS NÃO 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PERIÓDICOS</a:t>
            </a:r>
            <a:r>
              <a:rPr lang="pt-BR" sz="2000" spc="300" dirty="0">
                <a:solidFill>
                  <a:srgbClr val="660066"/>
                </a:solidFill>
                <a:cs typeface="Trebuchet MS"/>
              </a:rPr>
              <a:t> </a:t>
            </a:r>
            <a:r>
              <a:rPr lang="pt-BR" sz="2000" spc="300" dirty="0" smtClean="0">
                <a:solidFill>
                  <a:srgbClr val="660066"/>
                </a:solidFill>
                <a:cs typeface="Trebuchet MS"/>
              </a:rPr>
              <a:t>(09/2018</a:t>
            </a:r>
            <a:r>
              <a:rPr lang="pt-BR" sz="2000" spc="300" dirty="0">
                <a:solidFill>
                  <a:srgbClr val="660066"/>
                </a:solidFill>
                <a:cs typeface="Trebuchet MS"/>
              </a:rPr>
              <a:t>)</a:t>
            </a:r>
            <a:endParaRPr lang="pt-BR" sz="20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414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Eventos não periódicos: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80" dirty="0" smtClean="0">
                <a:solidFill>
                  <a:srgbClr val="434547"/>
                </a:solidFill>
                <a:cs typeface="Arial" charset="0"/>
              </a:rPr>
              <a:t> S-2190: Admissão de Trabalhador - Registro Preliminar </a:t>
            </a:r>
            <a:r>
              <a:rPr lang="pt-BR" altLang="pt-BR" sz="1580" dirty="0" smtClean="0">
                <a:solidFill>
                  <a:srgbClr val="0070C0"/>
                </a:solidFill>
                <a:cs typeface="Arial" charset="0"/>
              </a:rPr>
              <a:t>(opcional)</a:t>
            </a:r>
            <a:endParaRPr lang="pt-BR" altLang="pt-BR" sz="1580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80" dirty="0" smtClean="0">
                <a:solidFill>
                  <a:srgbClr val="434547"/>
                </a:solidFill>
                <a:cs typeface="Arial" charset="0"/>
              </a:rPr>
              <a:t> S-2200: Cadastramento Inicial do Vínculo e Admissão/Ingresso de Trabalhador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80" dirty="0" smtClean="0">
                <a:solidFill>
                  <a:srgbClr val="434547"/>
                </a:solidFill>
                <a:cs typeface="Arial" charset="0"/>
              </a:rPr>
              <a:t> S-2205: Alteração de Dados Cadastrais do Trabalhador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80" dirty="0" smtClean="0">
                <a:solidFill>
                  <a:srgbClr val="434547"/>
                </a:solidFill>
                <a:cs typeface="Arial" charset="0"/>
              </a:rPr>
              <a:t> S-2206: Alteração de Contrato de Trabalho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8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pt-BR" altLang="pt-BR" sz="1580" dirty="0" smtClean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S-2210: Comunicação de Acidente de Trabalho </a:t>
            </a:r>
            <a:r>
              <a:rPr lang="pt-BR" altLang="pt-BR" sz="1580" dirty="0" smtClean="0">
                <a:solidFill>
                  <a:srgbClr val="FF0000"/>
                </a:solidFill>
                <a:cs typeface="Arial" charset="0"/>
              </a:rPr>
              <a:t>(SST 01/2019)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8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pt-BR" altLang="pt-BR" sz="1580" dirty="0" smtClean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S-2220: Monitoramento da Saúde do Trabalhador e Exame Toxicológico </a:t>
            </a:r>
            <a:r>
              <a:rPr lang="pt-BR" altLang="pt-BR" sz="1580" dirty="0" smtClean="0">
                <a:solidFill>
                  <a:srgbClr val="FF0000"/>
                </a:solidFill>
                <a:cs typeface="Arial" charset="0"/>
              </a:rPr>
              <a:t>(SST 01/2019)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80" dirty="0" smtClean="0">
                <a:solidFill>
                  <a:srgbClr val="434547"/>
                </a:solidFill>
                <a:cs typeface="Arial" charset="0"/>
              </a:rPr>
              <a:t> S-2230: Afastamento Temporário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8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pt-BR" altLang="pt-BR" sz="1580" dirty="0" smtClean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S-2240: Condições Ambientais do Trabalho - Fatores de Risco </a:t>
            </a:r>
            <a:r>
              <a:rPr lang="pt-BR" altLang="pt-BR" sz="1580" dirty="0" smtClean="0">
                <a:solidFill>
                  <a:srgbClr val="FF0000"/>
                </a:solidFill>
                <a:cs typeface="Arial" charset="0"/>
              </a:rPr>
              <a:t>(SST 01/2019)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8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pt-BR" altLang="pt-BR" sz="1580" dirty="0" smtClean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S-2245: Treinamentos e Capacitações </a:t>
            </a:r>
            <a:r>
              <a:rPr lang="pt-BR" altLang="pt-BR" sz="1580" dirty="0" smtClean="0">
                <a:solidFill>
                  <a:srgbClr val="FF0000"/>
                </a:solidFill>
                <a:cs typeface="Arial" charset="0"/>
              </a:rPr>
              <a:t>(SST 01/2019)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80" dirty="0" smtClean="0">
                <a:solidFill>
                  <a:srgbClr val="434547"/>
                </a:solidFill>
                <a:cs typeface="Arial" charset="0"/>
              </a:rPr>
              <a:t> S-2250: Aviso Prévio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80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580" dirty="0" smtClean="0">
                <a:solidFill>
                  <a:srgbClr val="434547"/>
                </a:solidFill>
                <a:cs typeface="Arial" charset="0"/>
              </a:rPr>
              <a:t>S-2260: Convocação para Trabalho Intermitente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80" dirty="0" smtClean="0">
                <a:solidFill>
                  <a:srgbClr val="434547"/>
                </a:solidFill>
                <a:cs typeface="Arial" charset="0"/>
              </a:rPr>
              <a:t> S-2298: Reintegração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80" dirty="0" smtClean="0">
                <a:solidFill>
                  <a:srgbClr val="434547"/>
                </a:solidFill>
                <a:cs typeface="Arial" charset="0"/>
              </a:rPr>
              <a:t> S-2299: Desligamento</a:t>
            </a:r>
            <a:endParaRPr lang="pt-BR" altLang="pt-BR" sz="1580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EVENTOS NÃO 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PERIÓDICOS</a:t>
            </a:r>
            <a:r>
              <a:rPr lang="pt-BR" sz="2000" spc="300" dirty="0">
                <a:solidFill>
                  <a:srgbClr val="660066"/>
                </a:solidFill>
                <a:cs typeface="Trebuchet MS"/>
              </a:rPr>
              <a:t> </a:t>
            </a:r>
            <a:r>
              <a:rPr lang="pt-BR" sz="2000" spc="300" dirty="0" smtClean="0">
                <a:solidFill>
                  <a:srgbClr val="660066"/>
                </a:solidFill>
                <a:cs typeface="Trebuchet MS"/>
              </a:rPr>
              <a:t>(09/2018</a:t>
            </a:r>
            <a:r>
              <a:rPr lang="pt-BR" sz="2000" spc="300" dirty="0">
                <a:solidFill>
                  <a:srgbClr val="660066"/>
                </a:solidFill>
                <a:cs typeface="Trebuchet MS"/>
              </a:rPr>
              <a:t>)</a:t>
            </a:r>
            <a:endParaRPr lang="pt-BR" sz="20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391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Eventos não periódicos: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S-2300: Trabalhador Sem Vínculo de Emprego/Estatutário - Início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S-2306: Trabalhador Sem Vínculo de Emprego/Estatutário - Alteração Contratual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S-2399: Trabalhador Sem Vínculo de Emprego/Estatutário - Término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S-2400: Cadastro de Benefícios Previdenciários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– RPPS </a:t>
            </a:r>
            <a:r>
              <a:rPr lang="pt-BR" altLang="pt-BR" sz="1600" dirty="0">
                <a:solidFill>
                  <a:srgbClr val="0070C0"/>
                </a:solidFill>
                <a:cs typeface="Arial" charset="0"/>
              </a:rPr>
              <a:t>(órgão público</a:t>
            </a:r>
            <a:r>
              <a:rPr lang="pt-BR" altLang="pt-BR" sz="1600" dirty="0" smtClean="0">
                <a:solidFill>
                  <a:srgbClr val="0070C0"/>
                </a:solidFill>
                <a:cs typeface="Arial" charset="0"/>
              </a:rPr>
              <a:t>)</a:t>
            </a:r>
            <a:endParaRPr lang="pt-BR" altLang="pt-BR" sz="1600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S-3000: Exclusão de eventos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pt-BR" altLang="pt-BR" sz="1600" dirty="0" smtClean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S-5001</a:t>
            </a:r>
            <a:r>
              <a:rPr lang="pt-BR" altLang="pt-BR" sz="16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: Informações das contribuições sociais por </a:t>
            </a:r>
            <a:r>
              <a:rPr lang="pt-BR" altLang="pt-BR" sz="1600" dirty="0" smtClean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trabalhador </a:t>
            </a:r>
            <a:r>
              <a:rPr lang="pt-BR" altLang="pt-BR" sz="1600" dirty="0" smtClean="0">
                <a:solidFill>
                  <a:srgbClr val="0070C0"/>
                </a:solidFill>
                <a:cs typeface="Arial" charset="0"/>
              </a:rPr>
              <a:t>(evento de retorno)</a:t>
            </a:r>
            <a:endParaRPr lang="pt-BR" altLang="pt-BR" sz="1600" dirty="0">
              <a:solidFill>
                <a:srgbClr val="0070C0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pt-BR" altLang="pt-BR" sz="16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S-5002: Imposto de Renda Retido na </a:t>
            </a:r>
            <a:r>
              <a:rPr lang="pt-BR" altLang="pt-BR" sz="1600" dirty="0" smtClean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Fonte </a:t>
            </a:r>
            <a:r>
              <a:rPr lang="pt-BR" altLang="pt-BR" sz="1600" dirty="0" smtClean="0">
                <a:solidFill>
                  <a:srgbClr val="0070C0"/>
                </a:solidFill>
                <a:cs typeface="Arial" charset="0"/>
              </a:rPr>
              <a:t>(evento de retorno)</a:t>
            </a:r>
            <a:endParaRPr lang="pt-BR" altLang="pt-BR" sz="1600" dirty="0">
              <a:solidFill>
                <a:srgbClr val="0070C0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pt-BR" altLang="pt-BR" sz="16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S-5011: Informações das contribuições sociais consolidadas por </a:t>
            </a:r>
            <a:r>
              <a:rPr lang="pt-BR" altLang="pt-BR" sz="1600" dirty="0" smtClean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contribuinte </a:t>
            </a:r>
            <a:r>
              <a:rPr lang="pt-BR" altLang="pt-BR" sz="1600" dirty="0" smtClean="0">
                <a:solidFill>
                  <a:srgbClr val="0070C0"/>
                </a:solidFill>
                <a:cs typeface="Arial" charset="0"/>
              </a:rPr>
              <a:t>(evento de retorno)</a:t>
            </a:r>
            <a:endParaRPr lang="pt-BR" altLang="pt-BR" sz="1600" dirty="0">
              <a:solidFill>
                <a:srgbClr val="0070C0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pt-BR" altLang="pt-BR" sz="16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S-5012: Informações do IRRF consolidadas por </a:t>
            </a:r>
            <a:r>
              <a:rPr lang="pt-BR" altLang="pt-BR" sz="1600" dirty="0" smtClean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contribuinte </a:t>
            </a:r>
            <a:r>
              <a:rPr lang="pt-BR" altLang="pt-BR" sz="1600" dirty="0" smtClean="0">
                <a:solidFill>
                  <a:srgbClr val="0070C0"/>
                </a:solidFill>
                <a:cs typeface="Arial" charset="0"/>
              </a:rPr>
              <a:t>(evento de retorno)</a:t>
            </a:r>
            <a:endParaRPr lang="pt-BR" altLang="pt-BR" sz="1600" dirty="0">
              <a:solidFill>
                <a:srgbClr val="0070C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774" y="1423540"/>
            <a:ext cx="7768465" cy="2660780"/>
          </a:xfrm>
        </p:spPr>
        <p:txBody>
          <a:bodyPr/>
          <a:lstStyle/>
          <a:p>
            <a:r>
              <a:rPr lang="pt-BR" sz="3000" cap="none" dirty="0" smtClean="0"/>
              <a:t>Principais aspectos do </a:t>
            </a:r>
            <a:r>
              <a:rPr lang="pt-BR" sz="3000" cap="none" dirty="0" err="1" smtClean="0"/>
              <a:t>eSocial</a:t>
            </a:r>
            <a:endParaRPr lang="pt-BR" sz="3000" cap="none" dirty="0"/>
          </a:p>
        </p:txBody>
      </p:sp>
    </p:spTree>
    <p:extLst>
      <p:ext uri="{BB962C8B-B14F-4D97-AF65-F5344CB8AC3E}">
        <p14:creationId xmlns:p14="http://schemas.microsoft.com/office/powerpoint/2010/main" val="14914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EVENTOS NÃO 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PERIÓDICOS</a:t>
            </a:r>
            <a:r>
              <a:rPr lang="pt-BR" sz="2000" spc="300" dirty="0">
                <a:solidFill>
                  <a:srgbClr val="660066"/>
                </a:solidFill>
                <a:cs typeface="Trebuchet MS"/>
              </a:rPr>
              <a:t> </a:t>
            </a:r>
            <a:r>
              <a:rPr lang="pt-BR" sz="2000" spc="300" dirty="0" smtClean="0">
                <a:solidFill>
                  <a:srgbClr val="660066"/>
                </a:solidFill>
                <a:cs typeface="Trebuchet MS"/>
              </a:rPr>
              <a:t>(09/2018</a:t>
            </a:r>
            <a:r>
              <a:rPr lang="pt-BR" sz="2000" spc="300" dirty="0">
                <a:solidFill>
                  <a:srgbClr val="660066"/>
                </a:solidFill>
                <a:cs typeface="Trebuchet MS"/>
              </a:rPr>
              <a:t>)</a:t>
            </a:r>
            <a:endParaRPr lang="pt-BR" sz="20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391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PRAZOS DOS PRINCIPAIS EVENTOS NÃO PERIÓDICOS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sz="1600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600" b="1" dirty="0" smtClean="0">
                <a:solidFill>
                  <a:srgbClr val="434547"/>
                </a:solidFill>
                <a:cs typeface="Arial" charset="0"/>
              </a:rPr>
              <a:t>S-2190 Admissão de Trabalhador - Registro Preliminar (opcional):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até o </a:t>
            </a:r>
            <a:r>
              <a:rPr lang="pt-BR" altLang="pt-BR" sz="1600" u="sng" dirty="0" smtClean="0">
                <a:solidFill>
                  <a:srgbClr val="434547"/>
                </a:solidFill>
                <a:cs typeface="Arial" charset="0"/>
              </a:rPr>
              <a:t>dia anterior ao início da atividade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. Dados: CNPJ/CPF empregador, CPF trabalhador, data de nascimento e data admissão.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defRPr/>
            </a:pP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  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600" b="1" dirty="0" smtClean="0">
                <a:solidFill>
                  <a:srgbClr val="434547"/>
                </a:solidFill>
                <a:cs typeface="Arial" charset="0"/>
              </a:rPr>
              <a:t>S-2200 Cadastramento Inicial do Vínculo e Admissão/Ingresso de Trabalhador: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até o </a:t>
            </a:r>
            <a:r>
              <a:rPr lang="pt-BR" altLang="pt-BR" sz="1600" u="sng" dirty="0">
                <a:solidFill>
                  <a:srgbClr val="434547"/>
                </a:solidFill>
                <a:cs typeface="Arial" charset="0"/>
              </a:rPr>
              <a:t>dia anterior ao início da atividade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OU até o dia </a:t>
            </a:r>
            <a:r>
              <a:rPr lang="pt-BR" altLang="pt-BR" sz="1600" u="sng" dirty="0" smtClean="0">
                <a:solidFill>
                  <a:srgbClr val="434547"/>
                </a:solidFill>
                <a:cs typeface="Arial" charset="0"/>
              </a:rPr>
              <a:t>7 do mês subsequente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, se optou pelo registro preliminar.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sz="1600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600" b="1" dirty="0" smtClean="0">
                <a:solidFill>
                  <a:srgbClr val="434547"/>
                </a:solidFill>
                <a:cs typeface="Arial" charset="0"/>
              </a:rPr>
              <a:t>S-2250: Aviso Prévio: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até </a:t>
            </a:r>
            <a:r>
              <a:rPr lang="pt-BR" altLang="pt-BR" sz="1600" u="sng" dirty="0" smtClean="0">
                <a:solidFill>
                  <a:srgbClr val="434547"/>
                </a:solidFill>
                <a:cs typeface="Arial" charset="0"/>
              </a:rPr>
              <a:t>10 dias da comunicação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da rescisão do contrato (aviso prévio trabalhado).</a:t>
            </a:r>
            <a:endParaRPr lang="pt-BR" altLang="pt-BR" sz="1600" u="sng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sz="1600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600" b="1" dirty="0" smtClean="0">
                <a:solidFill>
                  <a:srgbClr val="434547"/>
                </a:solidFill>
                <a:cs typeface="Arial" charset="0"/>
              </a:rPr>
              <a:t>S-2299: Desligamento: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até </a:t>
            </a:r>
            <a:r>
              <a:rPr lang="pt-BR" altLang="pt-BR" sz="1600" u="sng" dirty="0" smtClean="0">
                <a:solidFill>
                  <a:srgbClr val="434547"/>
                </a:solidFill>
                <a:cs typeface="Arial" charset="0"/>
              </a:rPr>
              <a:t>10 dias do desligamento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.</a:t>
            </a:r>
            <a:endParaRPr lang="pt-BR" altLang="pt-BR" sz="1600" b="1" dirty="0" smtClean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EVENTOS 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PERIÓDICOS</a:t>
            </a:r>
            <a:r>
              <a:rPr lang="pt-BR" sz="2000" spc="300" dirty="0">
                <a:solidFill>
                  <a:srgbClr val="660066"/>
                </a:solidFill>
                <a:cs typeface="Trebuchet MS"/>
              </a:rPr>
              <a:t> </a:t>
            </a:r>
            <a:r>
              <a:rPr lang="pt-BR" sz="2000" spc="300" dirty="0" smtClean="0">
                <a:solidFill>
                  <a:srgbClr val="660066"/>
                </a:solidFill>
                <a:cs typeface="Trebuchet MS"/>
              </a:rPr>
              <a:t>(11/2018</a:t>
            </a:r>
            <a:r>
              <a:rPr lang="pt-BR" sz="2000" spc="300" dirty="0">
                <a:solidFill>
                  <a:srgbClr val="660066"/>
                </a:solidFill>
                <a:cs typeface="Trebuchet MS"/>
              </a:rPr>
              <a:t>)</a:t>
            </a:r>
            <a:endParaRPr lang="pt-BR" sz="20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344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 Eventos periódicos: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aqueles cuja ocorrência tem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periodicidade previamente definida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, compostos por informações de folha de pagamento, de apuração de outros fatos geradores de contribuições previdenciárias.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Exemplo: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incidentes sobre pagamentos efetuados às pessoas físicas quando da aquisição da sua produção rural, e do imposto sobre a renda retido na fonte sobre pagamentos realizados a pessoa física.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Prazo de envio: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até o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dia 07 do mês seguinte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, antecipando-se o vencimento para o dia útil imediatamente anterior, em caso de não haver expediente bancário.</a:t>
            </a: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EVENTOS 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PERIÓDICOS</a:t>
            </a:r>
            <a:r>
              <a:rPr lang="pt-BR" sz="2000" spc="300" dirty="0">
                <a:solidFill>
                  <a:srgbClr val="660066"/>
                </a:solidFill>
                <a:cs typeface="Trebuchet MS"/>
              </a:rPr>
              <a:t> </a:t>
            </a:r>
            <a:r>
              <a:rPr lang="pt-BR" sz="2000" spc="300" dirty="0" smtClean="0">
                <a:solidFill>
                  <a:srgbClr val="660066"/>
                </a:solidFill>
                <a:cs typeface="Trebuchet MS"/>
              </a:rPr>
              <a:t>(11/2018)</a:t>
            </a:r>
            <a:endParaRPr lang="pt-BR" sz="20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418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 Eventos periódicos: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S-1200: Remuneração de trabalhador vinculado ao Regime Geral de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Previdência 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Social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S-1202: Remuneração de servidor vinculado a Regime Próprio de Previdência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Social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 </a:t>
            </a:r>
            <a:r>
              <a:rPr lang="pt-BR" altLang="pt-BR" sz="1600" dirty="0">
                <a:solidFill>
                  <a:srgbClr val="0070C0"/>
                </a:solidFill>
                <a:cs typeface="Arial" charset="0"/>
              </a:rPr>
              <a:t>(órgão público</a:t>
            </a:r>
            <a:r>
              <a:rPr lang="pt-BR" altLang="pt-BR" sz="1600" dirty="0" smtClean="0">
                <a:solidFill>
                  <a:srgbClr val="0070C0"/>
                </a:solidFill>
                <a:cs typeface="Arial" charset="0"/>
              </a:rPr>
              <a:t>)</a:t>
            </a:r>
            <a:endParaRPr lang="pt-BR" altLang="pt-BR" sz="1600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S-1207: Benefícios previdenciários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– RPPS 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600" dirty="0">
                <a:solidFill>
                  <a:srgbClr val="0070C0"/>
                </a:solidFill>
                <a:cs typeface="Arial" charset="0"/>
              </a:rPr>
              <a:t>(órgão público</a:t>
            </a:r>
            <a:r>
              <a:rPr lang="pt-BR" altLang="pt-BR" sz="1600" dirty="0" smtClean="0">
                <a:solidFill>
                  <a:srgbClr val="0070C0"/>
                </a:solidFill>
                <a:cs typeface="Arial" charset="0"/>
              </a:rPr>
              <a:t>)</a:t>
            </a:r>
            <a:endParaRPr lang="pt-BR" altLang="pt-BR" sz="1600" strike="sngStrike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S-1210: Pagamentos de Rendimentos do Trabalho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S-1250: Aquisição de Produção Rural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S-1260: Comercialização da Produção Rural Pessoa Física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S-1270: Contratação de Trabalhadores Avulsos Não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Portuários </a:t>
            </a:r>
            <a:r>
              <a:rPr lang="pt-BR" altLang="pt-BR" sz="1600" dirty="0" smtClean="0">
                <a:solidFill>
                  <a:srgbClr val="0070C0"/>
                </a:solidFill>
                <a:cs typeface="Arial" charset="0"/>
              </a:rPr>
              <a:t>(tomadores)</a:t>
            </a:r>
            <a:endParaRPr lang="pt-BR" altLang="pt-BR" sz="1600" dirty="0">
              <a:solidFill>
                <a:srgbClr val="0070C0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S-1280: Informações Complementares aos Eventos Periódicos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S-1295: Solicitação de Totalização para Pagamento em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Contingência</a:t>
            </a:r>
            <a:endParaRPr lang="pt-BR" altLang="pt-BR" sz="1200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S-1298: Reabertura dos Eventos Periódicos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S-1299: Fechamento dos Eventos Periódicos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S-1300: Contribuição Sindical Patronal</a:t>
            </a: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SEQUÊNCIA LÓGICA - ESOCIAL</a:t>
            </a:r>
            <a:endParaRPr lang="pt-BR" sz="20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838" y="1776413"/>
            <a:ext cx="64103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11950" y="6270019"/>
            <a:ext cx="2332050" cy="295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defRPr/>
            </a:pPr>
            <a:r>
              <a:rPr lang="pt-BR" altLang="pt-BR" sz="1300" dirty="0" smtClean="0">
                <a:solidFill>
                  <a:srgbClr val="434547"/>
                </a:solidFill>
                <a:cs typeface="Arial" charset="0"/>
              </a:rPr>
              <a:t>FONTE: Manual </a:t>
            </a:r>
            <a:r>
              <a:rPr lang="pt-BR" altLang="pt-BR" sz="1300" dirty="0" err="1" smtClean="0">
                <a:solidFill>
                  <a:srgbClr val="434547"/>
                </a:solidFill>
                <a:cs typeface="Arial" charset="0"/>
              </a:rPr>
              <a:t>eSocial</a:t>
            </a:r>
            <a:endParaRPr lang="pt-BR" altLang="pt-BR" sz="1300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- Empregador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752600"/>
            <a:ext cx="68199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3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- Empregador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88" y="1426378"/>
            <a:ext cx="5058886" cy="445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5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- Estabelecimento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76" y="1389412"/>
            <a:ext cx="3851345" cy="443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3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- Rubricas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96" y="1419471"/>
            <a:ext cx="5039952" cy="444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6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– Lotação tributária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48" y="1414504"/>
            <a:ext cx="6768935" cy="442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3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- Cargos 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95" y="1401287"/>
            <a:ext cx="7414096" cy="433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0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O QUE É O ESOCIAL?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390" y="1644063"/>
            <a:ext cx="739133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Sistema de Escrituração Digital das Obrigações Fiscais, Previdenciárias e Trabalhistas (</a:t>
            </a:r>
            <a:r>
              <a:rPr lang="pt-BR" altLang="pt-BR" b="1" dirty="0" err="1" smtClean="0">
                <a:solidFill>
                  <a:srgbClr val="434547"/>
                </a:solidFill>
                <a:cs typeface="Arial" charset="0"/>
              </a:rPr>
              <a:t>eSocial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):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instituído pelo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Decreto nº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8.373,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de 11/12/2014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, é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um instrumento de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unificação da prestação das informações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, centralizando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todas as informações trabalhistas, previdenciárias, fundiárias e tributárias relativas aos seus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TRABALHADORES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b="1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Trata-se de um projeto conjunto do governo federal que integra os seguintes órgãos: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Ministério do Trabalho;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Caixa Econômica;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Secretaria de Previdência;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INSS; e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Receita Federal. </a:t>
            </a:r>
            <a:endParaRPr lang="pt-BR" altLang="pt-BR" b="1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- Função 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43" y="1555667"/>
            <a:ext cx="7043223" cy="408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7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– Horários 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95" y="1507378"/>
            <a:ext cx="7457704" cy="397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3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- Processos 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7" y="1532597"/>
            <a:ext cx="4833258" cy="42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82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- Empregados 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95" y="1828800"/>
            <a:ext cx="7738118" cy="121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0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– Gestão empregados 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72" y="1389413"/>
            <a:ext cx="6781502" cy="428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– Admissão preliminar 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95" y="1555668"/>
            <a:ext cx="7443772" cy="377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4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– Admitir/cadastrar 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97" y="1435916"/>
            <a:ext cx="3270528" cy="41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7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– Dados contratuais 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95" y="1508165"/>
            <a:ext cx="7634827" cy="416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3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– Afastamento temp. 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95" y="1476063"/>
            <a:ext cx="6736276" cy="422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7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71051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– Desligamento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95" y="1546190"/>
            <a:ext cx="5384336" cy="41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55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QUEM ESTÁ OBRIGADO AO ESOCIAL?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394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750" b="1" dirty="0">
                <a:solidFill>
                  <a:srgbClr val="434547"/>
                </a:solidFill>
                <a:cs typeface="Arial" charset="0"/>
              </a:rPr>
              <a:t> Obrigados:</a:t>
            </a:r>
            <a:r>
              <a:rPr lang="pt-BR" altLang="pt-BR" sz="1750" dirty="0">
                <a:solidFill>
                  <a:srgbClr val="434547"/>
                </a:solidFill>
                <a:cs typeface="Arial" charset="0"/>
              </a:rPr>
              <a:t> toda </a:t>
            </a:r>
            <a:r>
              <a:rPr lang="pt-BR" altLang="pt-BR" sz="1750" u="sng" dirty="0">
                <a:solidFill>
                  <a:srgbClr val="434547"/>
                </a:solidFill>
                <a:cs typeface="Arial" charset="0"/>
              </a:rPr>
              <a:t>pessoa física ou jurídica</a:t>
            </a:r>
            <a:r>
              <a:rPr lang="pt-BR" altLang="pt-BR" sz="1750" dirty="0">
                <a:solidFill>
                  <a:srgbClr val="434547"/>
                </a:solidFill>
                <a:cs typeface="Arial" charset="0"/>
              </a:rPr>
              <a:t>, que contratar prestador de serviço </a:t>
            </a:r>
            <a:r>
              <a:rPr lang="pt-BR" altLang="pt-BR" sz="1750" dirty="0" smtClean="0">
                <a:solidFill>
                  <a:srgbClr val="434547"/>
                </a:solidFill>
                <a:cs typeface="Arial" charset="0"/>
              </a:rPr>
              <a:t>ou </a:t>
            </a:r>
            <a:r>
              <a:rPr lang="pt-BR" altLang="pt-BR" sz="1750" dirty="0">
                <a:solidFill>
                  <a:srgbClr val="434547"/>
                </a:solidFill>
                <a:cs typeface="Arial" charset="0"/>
              </a:rPr>
              <a:t>que possua alguma obrigação trabalhista, previdenciária ou tributária. </a:t>
            </a: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§"/>
              <a:defRPr/>
            </a:pPr>
            <a:endParaRPr lang="pt-BR" altLang="pt-BR" sz="1750" dirty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750" dirty="0" smtClean="0">
                <a:solidFill>
                  <a:srgbClr val="434547"/>
                </a:solidFill>
                <a:cs typeface="Arial" charset="0"/>
              </a:rPr>
              <a:t>Pode </a:t>
            </a:r>
            <a:r>
              <a:rPr lang="pt-BR" altLang="pt-BR" sz="1750" dirty="0">
                <a:solidFill>
                  <a:srgbClr val="434547"/>
                </a:solidFill>
                <a:cs typeface="Arial" charset="0"/>
              </a:rPr>
              <a:t>ser </a:t>
            </a:r>
            <a:r>
              <a:rPr lang="pt-BR" altLang="pt-BR" sz="1750" u="sng" dirty="0">
                <a:solidFill>
                  <a:srgbClr val="434547"/>
                </a:solidFill>
                <a:cs typeface="Arial" charset="0"/>
              </a:rPr>
              <a:t>empregador</a:t>
            </a:r>
            <a:r>
              <a:rPr lang="pt-BR" altLang="pt-BR" sz="1750" dirty="0">
                <a:solidFill>
                  <a:srgbClr val="434547"/>
                </a:solidFill>
                <a:cs typeface="Arial" charset="0"/>
              </a:rPr>
              <a:t> (art. 2º da CLT) ou </a:t>
            </a:r>
            <a:r>
              <a:rPr lang="pt-BR" altLang="pt-BR" sz="1750" u="sng" dirty="0">
                <a:solidFill>
                  <a:srgbClr val="434547"/>
                </a:solidFill>
                <a:cs typeface="Arial" charset="0"/>
              </a:rPr>
              <a:t>contribuinte</a:t>
            </a:r>
            <a:r>
              <a:rPr lang="pt-BR" altLang="pt-BR" sz="1750" dirty="0">
                <a:solidFill>
                  <a:srgbClr val="434547"/>
                </a:solidFill>
                <a:cs typeface="Arial" charset="0"/>
              </a:rPr>
              <a:t>, na qualidade de </a:t>
            </a:r>
            <a:r>
              <a:rPr lang="pt-BR" altLang="pt-BR" sz="1750" dirty="0" smtClean="0">
                <a:solidFill>
                  <a:srgbClr val="434547"/>
                </a:solidFill>
                <a:cs typeface="Arial" charset="0"/>
              </a:rPr>
              <a:t>empresa ou </a:t>
            </a:r>
            <a:r>
              <a:rPr lang="pt-BR" altLang="pt-BR" sz="1750" dirty="0" smtClean="0">
                <a:solidFill>
                  <a:srgbClr val="434547"/>
                </a:solidFill>
                <a:cs typeface="Arial" charset="0"/>
              </a:rPr>
              <a:t>equiparado,</a:t>
            </a:r>
            <a:r>
              <a:rPr lang="pt-BR" altLang="pt-BR" sz="175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750" dirty="0">
                <a:solidFill>
                  <a:srgbClr val="434547"/>
                </a:solidFill>
                <a:cs typeface="Arial" charset="0"/>
              </a:rPr>
              <a:t>inclusive órgão </a:t>
            </a:r>
            <a:r>
              <a:rPr lang="pt-BR" altLang="pt-BR" sz="1750" dirty="0" smtClean="0">
                <a:solidFill>
                  <a:srgbClr val="434547"/>
                </a:solidFill>
                <a:cs typeface="Arial" charset="0"/>
              </a:rPr>
              <a:t>público.</a:t>
            </a: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§"/>
              <a:defRPr/>
            </a:pPr>
            <a:endParaRPr lang="pt-BR" altLang="pt-BR" sz="1750" dirty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750" b="1" dirty="0" smtClean="0">
                <a:solidFill>
                  <a:srgbClr val="434547"/>
                </a:solidFill>
                <a:cs typeface="Arial" charset="0"/>
              </a:rPr>
              <a:t>Equiparado à empresa:</a:t>
            </a:r>
            <a:r>
              <a:rPr lang="pt-BR" altLang="pt-BR" sz="1750" dirty="0" smtClean="0">
                <a:solidFill>
                  <a:srgbClr val="434547"/>
                </a:solidFill>
                <a:cs typeface="Arial" charset="0"/>
              </a:rPr>
              <a:t> contribuinte individual, proprietário ou dono de obra (pessoa física), cooperativa, associação sem fins lucrativos, missão diplomática e consulado </a:t>
            </a:r>
            <a:r>
              <a:rPr lang="pt-BR" altLang="pt-BR" sz="1750" dirty="0" smtClean="0">
                <a:solidFill>
                  <a:srgbClr val="434547"/>
                </a:solidFill>
                <a:cs typeface="Arial" charset="0"/>
              </a:rPr>
              <a:t>(</a:t>
            </a:r>
            <a:r>
              <a:rPr lang="pt-BR" altLang="pt-BR" sz="1750" dirty="0">
                <a:solidFill>
                  <a:srgbClr val="434547"/>
                </a:solidFill>
                <a:cs typeface="Arial" charset="0"/>
              </a:rPr>
              <a:t>art. 15 da Lei nº 8.212/91</a:t>
            </a:r>
            <a:r>
              <a:rPr lang="pt-BR" altLang="pt-BR" sz="1750" dirty="0" smtClean="0">
                <a:solidFill>
                  <a:srgbClr val="434547"/>
                </a:solidFill>
                <a:cs typeface="Arial" charset="0"/>
              </a:rPr>
              <a:t>).</a:t>
            </a:r>
            <a:endParaRPr lang="pt-BR" altLang="pt-BR" sz="1750" dirty="0" smtClean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§"/>
              <a:defRPr/>
            </a:pPr>
            <a:endParaRPr lang="pt-BR" altLang="pt-BR" sz="1750" dirty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750" dirty="0" smtClean="0">
                <a:solidFill>
                  <a:srgbClr val="434547"/>
                </a:solidFill>
                <a:cs typeface="Arial" charset="0"/>
              </a:rPr>
              <a:t>Portanto, se você tem empregado ou algum prestador pessoa física (autônomo ou estagiário), você está obrigado a ao </a:t>
            </a:r>
            <a:r>
              <a:rPr lang="pt-BR" altLang="pt-BR" sz="1750" dirty="0" err="1" smtClean="0">
                <a:solidFill>
                  <a:srgbClr val="434547"/>
                </a:solidFill>
                <a:cs typeface="Arial" charset="0"/>
              </a:rPr>
              <a:t>eSocial</a:t>
            </a:r>
            <a:r>
              <a:rPr lang="pt-BR" altLang="pt-BR" sz="1750" dirty="0" smtClean="0">
                <a:solidFill>
                  <a:srgbClr val="434547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– Trabalhador </a:t>
            </a:r>
            <a:r>
              <a:rPr lang="pt-BR" sz="2000" u="sng" spc="300" dirty="0" smtClean="0">
                <a:solidFill>
                  <a:srgbClr val="660066"/>
                </a:solidFill>
                <a:cs typeface="Trebuchet MS"/>
              </a:rPr>
              <a:t>(s/</a:t>
            </a:r>
            <a:r>
              <a:rPr lang="pt-BR" sz="2000" u="sng" spc="300" dirty="0" err="1" smtClean="0">
                <a:solidFill>
                  <a:srgbClr val="660066"/>
                </a:solidFill>
                <a:cs typeface="Trebuchet MS"/>
              </a:rPr>
              <a:t>vinc</a:t>
            </a:r>
            <a:r>
              <a:rPr lang="pt-BR" sz="2000" u="sng" spc="300" dirty="0" smtClean="0">
                <a:solidFill>
                  <a:srgbClr val="660066"/>
                </a:solidFill>
                <a:cs typeface="Trebuchet MS"/>
              </a:rPr>
              <a:t>) </a:t>
            </a:r>
            <a:endParaRPr lang="pt-BR" sz="20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95" y="1656765"/>
            <a:ext cx="7261807" cy="11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4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– Dados cadastrais 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7" y="1408777"/>
            <a:ext cx="6828312" cy="434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5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- Cadastrar 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3" y="1496874"/>
            <a:ext cx="5764347" cy="418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91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- Contratuais 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73" y="1414504"/>
            <a:ext cx="6466110" cy="436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- Totalizadores 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95" y="1803208"/>
            <a:ext cx="7449719" cy="14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8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– Previdência (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trab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) 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95" y="1497324"/>
            <a:ext cx="5625007" cy="438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2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– IR (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trab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) 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95" y="1464793"/>
            <a:ext cx="6552272" cy="439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9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– Previdência (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contr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)  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49" y="1477220"/>
            <a:ext cx="3769292" cy="435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60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Ambientes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eSocial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 – IR (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contr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) 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95" y="1739201"/>
            <a:ext cx="7194400" cy="336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1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COMO SE PREPARAR PARA O </a:t>
            </a:r>
            <a:r>
              <a:rPr lang="pt-BR" sz="2400" u="sng" spc="300" dirty="0" err="1">
                <a:solidFill>
                  <a:srgbClr val="660066"/>
                </a:solidFill>
                <a:cs typeface="Trebuchet MS"/>
              </a:rPr>
              <a:t>eSOCIAL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Certificado digital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Validação da qualificação cadastral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Atualização dos dados dos colaboradores, inclusive autônomos e estagiários (nome, “nome social”, residência, estado civil, dependentes </a:t>
            </a:r>
            <a:r>
              <a:rPr lang="pt-BR" altLang="pt-BR" dirty="0" err="1">
                <a:solidFill>
                  <a:srgbClr val="434547"/>
                </a:solidFill>
                <a:cs typeface="Arial" charset="0"/>
              </a:rPr>
              <a:t>etc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Segurança e Medicina do Trabalho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(PPRA e PCMSO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Cumprimento de cotas (deficientes e aprendiz)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Processos administrativos e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judiciais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ESOCIAL “SEM MOVIMENTO”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 Sem </a:t>
            </a: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movimento: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o empregador/contribuinte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sem informação (evento periódico)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deve transmitir como “sem movimento” na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primeira competência que ocorrer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e repetir o envio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em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janeiro de cada ano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(S-1299 - Fechamento dos Eventos Periódicos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). Caso um dos estabelecimentos tenha movimento, não é considerado sem movimento.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Pessoa física: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transmitir como “sem movimento” na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primeira competência que ocorrer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(evento S-1299). A transmissão em janeiro de cada ano é facultativa.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MEI (sem empregado):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dispensado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, seja no mês da ocorrência ou em janeiro.</a:t>
            </a:r>
          </a:p>
        </p:txBody>
      </p:sp>
    </p:spTree>
    <p:extLst>
      <p:ext uri="{BB962C8B-B14F-4D97-AF65-F5344CB8AC3E}">
        <p14:creationId xmlns:p14="http://schemas.microsoft.com/office/powerpoint/2010/main" val="18945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COMO SE PREPARAR PARA O </a:t>
            </a:r>
            <a:r>
              <a:rPr lang="pt-BR" sz="2400" u="sng" spc="300" dirty="0" err="1">
                <a:solidFill>
                  <a:srgbClr val="660066"/>
                </a:solidFill>
                <a:cs typeface="Trebuchet MS"/>
              </a:rPr>
              <a:t>eSOCIAL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Certificado digital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Validação da qualificação cadastral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Atualização dos dados dos colaboradores, inclusive autônomos e estagiários (nome, “nome social”, residência, estado civil, dependentes </a:t>
            </a:r>
            <a:r>
              <a:rPr lang="pt-BR" altLang="pt-BR" dirty="0" err="1">
                <a:solidFill>
                  <a:srgbClr val="434547"/>
                </a:solidFill>
                <a:cs typeface="Arial" charset="0"/>
              </a:rPr>
              <a:t>etc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Segurança e Medicina do Trabalho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(PPRA e PCMSO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Cumprimento de cotas (deficientes e aprendiz)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Processos administrativos e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judiciais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SEGURANÇA DO TRABALHO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478962"/>
            <a:ext cx="739133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PROGRAMA </a:t>
            </a: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DE PREVENÇÃO DE RISCOS AMBIENTAIS (PPRA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)</a:t>
            </a: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§"/>
              <a:defRPr/>
            </a:pPr>
            <a:endParaRPr lang="pt-BR" altLang="pt-BR" b="1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Finalidade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preservar a saúde e integridade do trabalhador, por meio de antecipação, reconhecimento, avaliação e consequente controle da ocorrência de riscos ambientais no ambiente de trabalho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Empresas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obrigadas: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todos os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empregadores.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Periodicidade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anual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.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Multa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varia de R$ 670,38 a R$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5.244,95; ou 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R$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6.708,09 em caso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de reincidência, embaraço ou resistência à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fiscalização etc.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Fundamento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legal: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Norma Regulamentadora nº 9 (NR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9).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MEDICINA DO TRABALHO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594372"/>
            <a:ext cx="7391330" cy="413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600" b="1" dirty="0" smtClean="0">
                <a:solidFill>
                  <a:srgbClr val="434547"/>
                </a:solidFill>
                <a:cs typeface="Arial" charset="0"/>
              </a:rPr>
              <a:t>PROGRAMA </a:t>
            </a:r>
            <a:r>
              <a:rPr lang="pt-BR" altLang="pt-BR" sz="1600" b="1" dirty="0">
                <a:solidFill>
                  <a:srgbClr val="434547"/>
                </a:solidFill>
                <a:cs typeface="Arial" charset="0"/>
              </a:rPr>
              <a:t>DE CONTROLE MÉDICO DE SAÚDE OCUPACIONAL (PCMSO</a:t>
            </a:r>
            <a:r>
              <a:rPr lang="pt-BR" altLang="pt-BR" sz="1600" b="1" dirty="0" smtClean="0">
                <a:solidFill>
                  <a:srgbClr val="434547"/>
                </a:solidFill>
                <a:cs typeface="Arial" charset="0"/>
              </a:rPr>
              <a:t>)</a:t>
            </a: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§"/>
              <a:defRPr/>
            </a:pPr>
            <a:endParaRPr lang="pt-BR" altLang="pt-BR" sz="1600" b="1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600" u="sng" dirty="0" smtClean="0">
                <a:solidFill>
                  <a:srgbClr val="434547"/>
                </a:solidFill>
                <a:cs typeface="Arial" charset="0"/>
              </a:rPr>
              <a:t>Finalidade</a:t>
            </a:r>
            <a:r>
              <a:rPr lang="pt-BR" altLang="pt-BR" sz="1600" u="sng" dirty="0">
                <a:solidFill>
                  <a:srgbClr val="434547"/>
                </a:solidFill>
                <a:cs typeface="Arial" charset="0"/>
              </a:rPr>
              <a:t>: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promover e preservar à saúde de seus trabalhadores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sz="1600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600" u="sng" dirty="0" smtClean="0">
                <a:solidFill>
                  <a:srgbClr val="434547"/>
                </a:solidFill>
                <a:cs typeface="Arial" charset="0"/>
              </a:rPr>
              <a:t>Exames </a:t>
            </a:r>
            <a:r>
              <a:rPr lang="pt-BR" altLang="pt-BR" sz="1600" u="sng" dirty="0">
                <a:solidFill>
                  <a:srgbClr val="434547"/>
                </a:solidFill>
                <a:cs typeface="Arial" charset="0"/>
              </a:rPr>
              <a:t>médicos obrigatórios</a:t>
            </a:r>
            <a:r>
              <a:rPr lang="pt-BR" altLang="pt-BR" sz="1600" u="sng" dirty="0" smtClean="0">
                <a:solidFill>
                  <a:srgbClr val="434547"/>
                </a:solidFill>
                <a:cs typeface="Arial" charset="0"/>
              </a:rPr>
              <a:t>: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admissional; periódico; de 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retorno ao trabalho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; de 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mudança de função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; e </a:t>
            </a:r>
            <a:r>
              <a:rPr lang="pt-BR" altLang="pt-BR" sz="1600" dirty="0" err="1" smtClean="0">
                <a:solidFill>
                  <a:srgbClr val="434547"/>
                </a:solidFill>
                <a:cs typeface="Arial" charset="0"/>
              </a:rPr>
              <a:t>demissional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sz="1600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600" u="sng" dirty="0" smtClean="0">
                <a:solidFill>
                  <a:srgbClr val="434547"/>
                </a:solidFill>
                <a:cs typeface="Arial" charset="0"/>
              </a:rPr>
              <a:t>Periodicidade</a:t>
            </a:r>
            <a:r>
              <a:rPr lang="pt-BR" altLang="pt-BR" sz="1600" u="sng" dirty="0">
                <a:solidFill>
                  <a:srgbClr val="434547"/>
                </a:solidFill>
                <a:cs typeface="Arial" charset="0"/>
              </a:rPr>
              <a:t>: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admissional (antes 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de o trabalhador assumir suas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atividades); periódico (a 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cada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ano ou a 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cada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2a); retorno 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ao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trabalho (1º 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dia da volta ao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trabalho); mudança de função (antes da data da mudança); </a:t>
            </a:r>
            <a:r>
              <a:rPr lang="pt-BR" altLang="pt-BR" sz="1600" dirty="0" err="1" smtClean="0">
                <a:solidFill>
                  <a:srgbClr val="434547"/>
                </a:solidFill>
                <a:cs typeface="Arial" charset="0"/>
              </a:rPr>
              <a:t>demissional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(até 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a data da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homologação).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sz="1600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600" u="sng" dirty="0" smtClean="0">
                <a:solidFill>
                  <a:srgbClr val="434547"/>
                </a:solidFill>
                <a:cs typeface="Arial" charset="0"/>
              </a:rPr>
              <a:t>Multa</a:t>
            </a:r>
            <a:r>
              <a:rPr lang="pt-BR" altLang="pt-BR" sz="1600" u="sng" dirty="0">
                <a:solidFill>
                  <a:srgbClr val="434547"/>
                </a:solidFill>
                <a:cs typeface="Arial" charset="0"/>
              </a:rPr>
              <a:t>: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varia de R$ 402,23 a R$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4.024.43.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sz="1600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600" u="sng" dirty="0" smtClean="0">
                <a:solidFill>
                  <a:srgbClr val="434547"/>
                </a:solidFill>
                <a:cs typeface="Arial" charset="0"/>
              </a:rPr>
              <a:t>Fundamento </a:t>
            </a:r>
            <a:r>
              <a:rPr lang="pt-BR" altLang="pt-BR" sz="1600" u="sng" dirty="0">
                <a:solidFill>
                  <a:srgbClr val="434547"/>
                </a:solidFill>
                <a:cs typeface="Arial" charset="0"/>
              </a:rPr>
              <a:t>legal: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Norma Regulamentadora nº 7 (NR 7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).</a:t>
            </a:r>
            <a:endParaRPr lang="pt-BR" altLang="pt-BR" sz="1600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COTA DE DEFICIENTE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PORTADOR DE DEFICIÊNCIA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(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art. 93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da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Lei nº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8.213/91)</a:t>
            </a:r>
            <a:endParaRPr lang="pt-BR" altLang="pt-BR" b="1" dirty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§"/>
              <a:defRPr/>
            </a:pPr>
            <a:endParaRPr lang="pt-BR" altLang="pt-BR" b="1" dirty="0" smtClean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Obrigatoriedade: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empresa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com 100 ou mais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empregados,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beneficiários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da Previdência Social reabilitados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ou com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pessoa portadora de deficiência habilitada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, na seguinte proporção: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	- até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200 empregados - 2%;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	- de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201 a 500 empregados - 3%;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	- de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501 a 1000 empregados - 4%; ou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	- mais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de 1000 empregados - 5%. </a:t>
            </a: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Multa: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mínimo de R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$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2.331,32 e máximo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de R$ 233.130,50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(art. 133 da Lei nº 8.213/91 c/c art. 8º, IV da Portaria MF nº 15/2018).</a:t>
            </a:r>
            <a:endParaRPr lang="pt-BR" altLang="pt-BR" b="1" dirty="0" smtClean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IMPACTOS PARA AS EMPRESAS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Adequação do sistema próprio ao leiaute do </a:t>
            </a:r>
            <a:r>
              <a:rPr lang="pt-BR" altLang="pt-BR" dirty="0" err="1" smtClean="0">
                <a:solidFill>
                  <a:srgbClr val="434547"/>
                </a:solidFill>
                <a:cs typeface="Arial" charset="0"/>
              </a:rPr>
              <a:t>eSocial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Revisão dos processos internos;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Envolvimento das demais áreas da empresa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; e,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Cumprimento das obrigações no prazo legal, pois haverá controle efetivo do fisco, com possibilidade de aplicação rápidas das penalidades legais.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1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MULTAS APLICÁVEIS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 TRANSMISTIR O ESOCIAL FORA DO PRAZO: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R$ 500,00 por mês (lucro presumido e optante pelo Simples Nacional) ou R$ 1.500,00 por mês (lucro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real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). (art. 57 da MP 2.158-35/2001)</a:t>
            </a:r>
            <a:endParaRPr lang="pt-BR" altLang="pt-BR" b="1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b="1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EMPREGADO </a:t>
            </a: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NÃO REGISTRADO: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R$ 3.000,00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ou R$ 6.000,00 em casa de reincidência. Para ME/EPP a multa é de R$ 800,00. (art. 47 da CLT)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AUSÊNCIA DE DADOS NO REGISTRO: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R$ 600,00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por empregado. (art. 47-A da CLT)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FÉRIAS: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R$ 170,26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por férias não comunicadas (art. 153 da CLT)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MULTAS APLICÁVEIS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EXAMES MÉDICOS OBRIGATÓRIOS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(admissional, periódico, retorno ao trabalho, mudança de função e </a:t>
            </a:r>
            <a:r>
              <a:rPr lang="pt-BR" altLang="pt-BR" dirty="0" err="1">
                <a:solidFill>
                  <a:srgbClr val="434547"/>
                </a:solidFill>
                <a:cs typeface="Arial" charset="0"/>
              </a:rPr>
              <a:t>demissional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)</a:t>
            </a: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: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R$ 402,53 a R$ 4.025,33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(art. 201 da CLT)</a:t>
            </a:r>
            <a:endParaRPr lang="pt-BR" altLang="pt-BR" b="1" u="sng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b="1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AFASTAMENTO TEMPORÁRIO DO TRABALHADOR: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R$ 2.331,32 a R$ 233.130,50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(art. 92 da Lei nº 8.212/91 e art. 8º da Portaria MF nº 15/2018)</a:t>
            </a:r>
          </a:p>
        </p:txBody>
      </p:sp>
    </p:spTree>
    <p:extLst>
      <p:ext uri="{BB962C8B-B14F-4D97-AF65-F5344CB8AC3E}">
        <p14:creationId xmlns:p14="http://schemas.microsoft.com/office/powerpoint/2010/main" val="41755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MULTAS APLICÁVEIS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COMUNICAÇÃO DE ACIDENTE DO TRABALHO (CAT):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variável entre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R$ 1.693,72 a R$ 5.645,80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, aumentadas em caso de reincidência. (art. 22 da Lei nº 8.213/91 e art. 8º da Portaria MF nº 15/2018)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PERFIL PROFISSIOGRÁFICO PREVIDENCIÁRIO (PPP):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R$ 2.331,32 a R$ 233.130,50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(art. 133 da Lei nº 8.213/91 e art. 8º da Portaria MF nº 15/2018)</a:t>
            </a:r>
          </a:p>
        </p:txBody>
      </p:sp>
    </p:spTree>
    <p:extLst>
      <p:ext uri="{BB962C8B-B14F-4D97-AF65-F5344CB8AC3E}">
        <p14:creationId xmlns:p14="http://schemas.microsoft.com/office/powerpoint/2010/main" val="3156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MAIS INFORMAÇÕES SOBRE O ESOCIAL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Portal </a:t>
            </a:r>
            <a:r>
              <a:rPr lang="pt-BR" altLang="pt-BR" b="1" dirty="0" err="1">
                <a:solidFill>
                  <a:srgbClr val="434547"/>
                </a:solidFill>
                <a:cs typeface="Arial" charset="0"/>
              </a:rPr>
              <a:t>eSocial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Manual de Orientação do </a:t>
            </a:r>
            <a:r>
              <a:rPr lang="pt-BR" altLang="pt-BR" dirty="0" err="1">
                <a:solidFill>
                  <a:srgbClr val="434547"/>
                </a:solidFill>
                <a:cs typeface="Arial" charset="0"/>
              </a:rPr>
              <a:t>eSocial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- versão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2.4 (07/03/2018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)</a:t>
            </a: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Manual de Orientação do </a:t>
            </a:r>
            <a:r>
              <a:rPr lang="pt-BR" altLang="pt-BR" dirty="0" err="1" smtClean="0">
                <a:solidFill>
                  <a:srgbClr val="434547"/>
                </a:solidFill>
                <a:cs typeface="Arial" charset="0"/>
              </a:rPr>
              <a:t>eSocial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Web – versão 16/07/2018</a:t>
            </a: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Manual de Orientação para o Empregador e Desenvolvedor GRFGTS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– CAIXA – versão 3.0 (junho de 2018)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Perguntas Frequentes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Acesse: </a:t>
            </a:r>
            <a:r>
              <a:rPr lang="pt-BR" altLang="pt-BR" dirty="0">
                <a:solidFill>
                  <a:srgbClr val="434547"/>
                </a:solidFill>
                <a:cs typeface="Arial" charset="0"/>
                <a:hlinkClick r:id="rId3"/>
              </a:rPr>
              <a:t>http://portal.esocial.gov.br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  <a:hlinkClick r:id="rId3"/>
              </a:rPr>
              <a:t>/</a:t>
            </a: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Árvore </a:t>
            </a: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do conhecimento </a:t>
            </a:r>
            <a:r>
              <a:rPr lang="pt-BR" altLang="pt-BR" b="1" dirty="0" err="1" smtClean="0">
                <a:solidFill>
                  <a:srgbClr val="434547"/>
                </a:solidFill>
                <a:cs typeface="Arial" charset="0"/>
              </a:rPr>
              <a:t>eSocial</a:t>
            </a:r>
            <a:endParaRPr lang="pt-BR" altLang="pt-BR" b="1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Canal com vídeos para esclarecimento das principais dúvidas sobre o </a:t>
            </a:r>
            <a:r>
              <a:rPr lang="pt-BR" altLang="pt-BR" dirty="0" err="1" smtClean="0">
                <a:solidFill>
                  <a:srgbClr val="434547"/>
                </a:solidFill>
                <a:cs typeface="Arial" charset="0"/>
              </a:rPr>
              <a:t>eSocial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, com explicações dadas por membros dos entes envolvidos no </a:t>
            </a:r>
            <a:r>
              <a:rPr lang="pt-BR" altLang="pt-BR" dirty="0" err="1" smtClean="0">
                <a:solidFill>
                  <a:srgbClr val="434547"/>
                </a:solidFill>
                <a:cs typeface="Arial" charset="0"/>
              </a:rPr>
              <a:t>eSocial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, como Auditores-Fiscais do Trabalho e da Receita Federal.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Acesse: </a:t>
            </a:r>
            <a:r>
              <a:rPr lang="pt-BR" altLang="pt-BR" dirty="0">
                <a:solidFill>
                  <a:srgbClr val="434547"/>
                </a:solidFill>
                <a:cs typeface="Arial" charset="0"/>
                <a:hlinkClick r:id="rId4"/>
              </a:rPr>
              <a:t>http://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  <a:hlinkClick r:id="rId4"/>
              </a:rPr>
              <a:t>www.arvoredoconhecimento.org.br/main.html</a:t>
            </a: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774" y="1423540"/>
            <a:ext cx="7768465" cy="2660780"/>
          </a:xfrm>
        </p:spPr>
        <p:txBody>
          <a:bodyPr/>
          <a:lstStyle/>
          <a:p>
            <a:r>
              <a:rPr lang="pt-BR" sz="2700" cap="none" dirty="0" smtClean="0"/>
              <a:t>Principais aspectos do EFD-</a:t>
            </a:r>
            <a:r>
              <a:rPr lang="pt-BR" sz="2700" cap="none" dirty="0" err="1" smtClean="0"/>
              <a:t>Reinf</a:t>
            </a:r>
            <a:endParaRPr lang="pt-BR" sz="2700" cap="none" dirty="0"/>
          </a:p>
        </p:txBody>
      </p:sp>
    </p:spTree>
    <p:extLst>
      <p:ext uri="{BB962C8B-B14F-4D97-AF65-F5344CB8AC3E}">
        <p14:creationId xmlns:p14="http://schemas.microsoft.com/office/powerpoint/2010/main" val="14914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CRONOGRAMA DE IMPLANTAÇÃO</a:t>
            </a:r>
          </a:p>
        </p:txBody>
      </p:sp>
      <p:pic>
        <p:nvPicPr>
          <p:cNvPr id="2" name="Picture 2" descr="http://portal.esocial.gov.br/noticias/empregadores-pessoa-fisica-ingressarao-no-esocial-a-partir-de-janeiro-de-2019/eSocialnovofaseamento.jpg/@@images/fa20587b-5b8d-43ad-b2de-aafca0e20b5f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3" r="18198"/>
          <a:stretch/>
        </p:blipFill>
        <p:spPr bwMode="auto">
          <a:xfrm>
            <a:off x="1710047" y="1444927"/>
            <a:ext cx="4619502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04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O QUE É O 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EFD-REINF?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2506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Escrituração Fiscal Digital de Retenções e Outras Informações Fiscais (EFD-</a:t>
            </a:r>
            <a:r>
              <a:rPr lang="pt-BR" altLang="pt-BR" b="1" dirty="0" err="1" smtClean="0">
                <a:solidFill>
                  <a:srgbClr val="434547"/>
                </a:solidFill>
                <a:cs typeface="Arial" charset="0"/>
              </a:rPr>
              <a:t>Reinf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):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instituída pela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IN RFB nº 1.701, de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14/03/2017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, é um instrumento de cumprimento das obrigações tributárias acessórias relacionadas aos tributos e contribuições previdenciárias que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NÃO incidem sobre a remuneração de folha de pagamento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É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um dos módulos do Sistema Público de Escrituração Digital - SPED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, em complemento ao </a:t>
            </a:r>
            <a:r>
              <a:rPr lang="pt-BR" altLang="pt-BR" dirty="0" err="1" smtClean="0">
                <a:solidFill>
                  <a:srgbClr val="434547"/>
                </a:solidFill>
                <a:cs typeface="Arial" charset="0"/>
              </a:rPr>
              <a:t>eSocial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.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QUEM ESTÁ OBRIGADO AO 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EFD-REINF?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Obrigados: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pessoas jurídicas que prestam ou contratam serviços realizados mediante cessão de mão de obra;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pessoas jurídicas responsáveis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pela retenção do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PIS/Pasep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,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da </a:t>
            </a:r>
            <a:r>
              <a:rPr lang="pt-BR" altLang="pt-BR" dirty="0" err="1" smtClean="0">
                <a:solidFill>
                  <a:srgbClr val="434547"/>
                </a:solidFill>
                <a:cs typeface="Arial" charset="0"/>
              </a:rPr>
              <a:t>Cofins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e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da CSLL;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pessoas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jurídicas e físicas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responsáveis pela retenção do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IRRF;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pessoas jurídicas optantes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pelo recolhimento da Contribuição Previdenciária sobre a Receita Bruta (CPRB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);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produtor rural pessoa jurídica e agroindústria;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associações desportivas de futebol profissional;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patrocinadora de associação desportiva de futebol profissional; e,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promotoras de eventos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desportivos.</a:t>
            </a: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u="sng" spc="300" dirty="0" smtClean="0">
                <a:solidFill>
                  <a:srgbClr val="660066"/>
                </a:solidFill>
                <a:cs typeface="Trebuchet MS"/>
              </a:rPr>
              <a:t>CRONOGRAMA DE IMPLANTAÇÃO EFD-REINF</a:t>
            </a:r>
            <a:endParaRPr lang="pt-BR" sz="22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Grandes empresas (R$ 78 milhões):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1º de maio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de 2018;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Demais empresas: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1º de novembro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de 2018;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Órgãos públicos: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1º maio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de 2019.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PRAZO DE ENVIO DO EFD-REINF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2095" y="1555668"/>
            <a:ext cx="739133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 Informações do contribuinte: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início da utilização da </a:t>
            </a:r>
            <a:r>
              <a:rPr lang="pt-BR" altLang="pt-BR" u="sng" dirty="0" err="1" smtClean="0">
                <a:solidFill>
                  <a:srgbClr val="434547"/>
                </a:solidFill>
                <a:cs typeface="Arial" charset="0"/>
              </a:rPr>
              <a:t>EFD-Reinf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e pode ser alterada no decorrer do tempo, desde que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não ultrapasse o dia 20 do mês subsequente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aos fatos geradores a que se refere.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Tabela de Processos Administrativos/Judiciais: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até o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dia 15 do mês subsequente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ao do mês de referência.</a:t>
            </a:r>
            <a:endParaRPr lang="pt-BR" altLang="pt-BR" b="1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b="1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 Eventos periódicos: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até o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dia 15 do mês seguinte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, antecipando o envio caso não tenha expediente bancário.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Sem movimento: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a pessoa jurídica sem informação (evento periódico) deve transmitir como “sem movimento” na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primeira competência que ocorrer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e repetir o envio sem movimento em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janeiro de cada ano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(R-2099 - Fechamento dos Eventos Periódicos).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774" y="1423540"/>
            <a:ext cx="7768465" cy="2660780"/>
          </a:xfrm>
        </p:spPr>
        <p:txBody>
          <a:bodyPr/>
          <a:lstStyle/>
          <a:p>
            <a:r>
              <a:rPr lang="pt-BR" sz="2700" cap="none" dirty="0" smtClean="0"/>
              <a:t>Principais aspectos da </a:t>
            </a:r>
            <a:r>
              <a:rPr lang="pt-BR" sz="2700" cap="none" dirty="0" err="1" smtClean="0"/>
              <a:t>DTCFWeb</a:t>
            </a:r>
            <a:endParaRPr lang="pt-BR" sz="2700" cap="none" dirty="0"/>
          </a:p>
        </p:txBody>
      </p:sp>
    </p:spTree>
    <p:extLst>
      <p:ext uri="{BB962C8B-B14F-4D97-AF65-F5344CB8AC3E}">
        <p14:creationId xmlns:p14="http://schemas.microsoft.com/office/powerpoint/2010/main" val="14914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O QUE É 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DCTFWeb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?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Declaração de Débitos e Créditos Tributários Federais Previdenciários e de Outras Entidades e Fundos (</a:t>
            </a:r>
            <a:r>
              <a:rPr lang="pt-BR" altLang="pt-BR" b="1" dirty="0" err="1" smtClean="0">
                <a:solidFill>
                  <a:srgbClr val="434547"/>
                </a:solidFill>
                <a:cs typeface="Arial" charset="0"/>
              </a:rPr>
              <a:t>DCTFWeb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):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instituída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pela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IN RFB nº 7.787, de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07/02/2018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, é um instrumento de cumprimento das obrigações tributárias acessórias relacionadas as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contribuições previdenciárias e de contribuições destinadas a terceiros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É gerada a partir das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informações encaminhadas no </a:t>
            </a:r>
            <a:r>
              <a:rPr lang="pt-BR" altLang="pt-BR" u="sng" dirty="0" err="1" smtClean="0">
                <a:solidFill>
                  <a:srgbClr val="434547"/>
                </a:solidFill>
                <a:cs typeface="Arial" charset="0"/>
              </a:rPr>
              <a:t>eSocial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 e na </a:t>
            </a:r>
            <a:r>
              <a:rPr lang="pt-BR" altLang="pt-BR" u="sng" dirty="0" err="1" smtClean="0">
                <a:solidFill>
                  <a:srgbClr val="434547"/>
                </a:solidFill>
                <a:cs typeface="Arial" charset="0"/>
              </a:rPr>
              <a:t>EFD-Reinf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, que compõe o Sistema Público de Escrituração Digital – SPED.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QUEM ESTÁ OBRIGADO 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A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DCTFWeb</a:t>
            </a:r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?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Obrigados (principais situações):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pessoas jurídicas em geral e as equiparadas a empresa;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MEI com empregado, que adquirir produção rural (pessoa física), que patrocinar futebol profissional ou contratar empresa sujeita à retenção;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consórcios com empregado próprio, que adquirir produção rural (pessoa física), que patrocinar futebol profissional ou contratar empresa sujeita à retenção;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entidades de fiscalização do exercício profissional (conselhos federais e regionais), inclusive OAB;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produtores rurais pessoa física com empregado;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pessoas físicas que adquirir produção rural (pessoa física) ou de segurado especial para venda, no varejo, a consumidor pessoa física.</a:t>
            </a: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u="sng" spc="300" dirty="0" smtClean="0">
                <a:solidFill>
                  <a:srgbClr val="660066"/>
                </a:solidFill>
                <a:cs typeface="Trebuchet MS"/>
              </a:rPr>
              <a:t>CRONOGRAMA DE IMPLANTAÇÃO </a:t>
            </a:r>
            <a:r>
              <a:rPr lang="pt-BR" sz="2200" u="sng" spc="300" dirty="0" err="1" smtClean="0">
                <a:solidFill>
                  <a:srgbClr val="660066"/>
                </a:solidFill>
                <a:cs typeface="Trebuchet MS"/>
              </a:rPr>
              <a:t>DCTFWeb</a:t>
            </a:r>
            <a:endParaRPr lang="pt-BR" sz="22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Grandes empresas (R$ 78 milhões):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julho de 2018;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Demais empresas: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janeiro de 2019;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Órgãos públicos: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julho de 2019. </a:t>
            </a: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PRAZO DE ENVIO DA </a:t>
            </a:r>
            <a:r>
              <a:rPr lang="pt-BR" sz="2400" u="sng" spc="300" dirty="0" err="1" smtClean="0">
                <a:solidFill>
                  <a:srgbClr val="660066"/>
                </a:solidFill>
                <a:cs typeface="Trebuchet MS"/>
              </a:rPr>
              <a:t>DCTFWeb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2095" y="1555668"/>
            <a:ext cx="73913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err="1" smtClean="0">
                <a:solidFill>
                  <a:srgbClr val="434547"/>
                </a:solidFill>
                <a:cs typeface="Arial" charset="0"/>
              </a:rPr>
              <a:t>DCTFWeb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 mensal: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até o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dia 15 do mês seguinte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, antecipando o envio caso não tenha expediente bancário.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err="1" smtClean="0">
                <a:solidFill>
                  <a:srgbClr val="434547"/>
                </a:solidFill>
                <a:cs typeface="Arial" charset="0"/>
              </a:rPr>
              <a:t>DCTFWeb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 anual: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até o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dia 20 de dezembro de cada ano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, antecipando o envio caso não tenha expediente bancário, com informações relativas ao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13º salário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Sem movimento: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o contribuinte sem informação deve transmitir como “sem movimento” na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primeira competência que ocorrer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e repetir o envio sem movimento em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janeiro de cada ano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ESOCIAL X EFD-REINF X DCTFWEB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err="1" smtClean="0">
                <a:solidFill>
                  <a:srgbClr val="434547"/>
                </a:solidFill>
                <a:cs typeface="Arial" charset="0"/>
              </a:rPr>
              <a:t>eSocial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informações relacionadas ao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trabalho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(inclusive autônomo e estagiário);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b="1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err="1" smtClean="0">
                <a:solidFill>
                  <a:srgbClr val="434547"/>
                </a:solidFill>
                <a:cs typeface="Arial" charset="0"/>
              </a:rPr>
              <a:t>EFD-Reinf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informações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não relacionadas ao trabalho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(exemplo: retenção de tributos de pessoa jurídica);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b="1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b="1" dirty="0" err="1" smtClean="0">
                <a:solidFill>
                  <a:srgbClr val="434547"/>
                </a:solidFill>
                <a:cs typeface="Arial" charset="0"/>
              </a:rPr>
              <a:t>DCTFWeb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: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unificação das informações encaminhadas no </a:t>
            </a:r>
            <a:r>
              <a:rPr lang="pt-BR" altLang="pt-BR" u="sng" dirty="0" err="1" smtClean="0">
                <a:solidFill>
                  <a:srgbClr val="434547"/>
                </a:solidFill>
                <a:cs typeface="Arial" charset="0"/>
              </a:rPr>
              <a:t>eSocial</a:t>
            </a:r>
            <a:r>
              <a:rPr lang="pt-BR" altLang="pt-BR" u="sng" dirty="0" smtClean="0">
                <a:solidFill>
                  <a:srgbClr val="434547"/>
                </a:solidFill>
                <a:cs typeface="Arial" charset="0"/>
              </a:rPr>
              <a:t> na </a:t>
            </a:r>
            <a:r>
              <a:rPr lang="pt-BR" altLang="pt-BR" u="sng" dirty="0" err="1" smtClean="0">
                <a:solidFill>
                  <a:srgbClr val="434547"/>
                </a:solidFill>
                <a:cs typeface="Arial" charset="0"/>
              </a:rPr>
              <a:t>EFD-Reinf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, substituirá a GFIP e permitirá a geração do </a:t>
            </a:r>
            <a:r>
              <a:rPr lang="pt-BR" altLang="pt-BR" dirty="0" err="1" smtClean="0">
                <a:solidFill>
                  <a:srgbClr val="434547"/>
                </a:solidFill>
                <a:cs typeface="Arial" charset="0"/>
              </a:rPr>
              <a:t>Darf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, em substituição a GPS.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b="1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CRONOGRAMA – DEMAIS EMPRESAS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390" y="1447451"/>
            <a:ext cx="739133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sz="1600" b="1" dirty="0">
                <a:solidFill>
                  <a:srgbClr val="434547"/>
                </a:solidFill>
                <a:cs typeface="Arial" charset="0"/>
              </a:rPr>
              <a:t> Demais </a:t>
            </a:r>
            <a:r>
              <a:rPr lang="pt-BR" altLang="pt-BR" sz="1600" b="1" dirty="0" smtClean="0">
                <a:solidFill>
                  <a:srgbClr val="434547"/>
                </a:solidFill>
                <a:cs typeface="Arial" charset="0"/>
              </a:rPr>
              <a:t>empregadores/contribuintes (setor privado), </a:t>
            </a:r>
            <a:r>
              <a:rPr lang="pt-BR" altLang="pt-BR" sz="1600" b="1" dirty="0">
                <a:solidFill>
                  <a:srgbClr val="434547"/>
                </a:solidFill>
                <a:cs typeface="Arial" charset="0"/>
              </a:rPr>
              <a:t>inclusive </a:t>
            </a:r>
            <a:r>
              <a:rPr lang="pt-BR" altLang="pt-BR" sz="1600" b="1" dirty="0" smtClean="0">
                <a:solidFill>
                  <a:srgbClr val="434547"/>
                </a:solidFill>
                <a:cs typeface="Arial" charset="0"/>
              </a:rPr>
              <a:t>ME</a:t>
            </a:r>
            <a:r>
              <a:rPr lang="pt-BR" altLang="pt-BR" sz="1600" b="1" dirty="0">
                <a:solidFill>
                  <a:srgbClr val="434547"/>
                </a:solidFill>
                <a:cs typeface="Arial" charset="0"/>
              </a:rPr>
              <a:t>, </a:t>
            </a:r>
            <a:r>
              <a:rPr lang="pt-BR" altLang="pt-BR" sz="1600" b="1" dirty="0" smtClean="0">
                <a:solidFill>
                  <a:srgbClr val="434547"/>
                </a:solidFill>
                <a:cs typeface="Arial" charset="0"/>
              </a:rPr>
              <a:t>EPP, MEI (com empregado) e associações sem fins lucrativos</a:t>
            </a:r>
            <a:endParaRPr lang="pt-BR" altLang="pt-BR" sz="1600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sz="1600" dirty="0" smtClean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1600" b="1" dirty="0" smtClean="0">
                <a:solidFill>
                  <a:srgbClr val="434547"/>
                </a:solidFill>
                <a:cs typeface="Arial" charset="0"/>
              </a:rPr>
              <a:t>A partir </a:t>
            </a:r>
            <a:r>
              <a:rPr lang="pt-BR" altLang="pt-BR" sz="1600" b="1" dirty="0" smtClean="0">
                <a:solidFill>
                  <a:srgbClr val="434547"/>
                </a:solidFill>
                <a:cs typeface="Arial" charset="0"/>
              </a:rPr>
              <a:t>16/07/2018</a:t>
            </a:r>
            <a:r>
              <a:rPr lang="pt-BR" altLang="pt-BR" sz="1600" dirty="0" smtClean="0">
                <a:solidFill>
                  <a:srgbClr val="0070C0"/>
                </a:solidFill>
                <a:cs typeface="Arial" charset="0"/>
              </a:rPr>
              <a:t>(*)</a:t>
            </a:r>
            <a:r>
              <a:rPr lang="pt-BR" altLang="pt-BR" sz="1600" b="1" dirty="0" smtClean="0">
                <a:solidFill>
                  <a:srgbClr val="434547"/>
                </a:solidFill>
                <a:cs typeface="Arial" charset="0"/>
              </a:rPr>
              <a:t>: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informações 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relativas às empresas (cadastros do empregador e tabelas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) – S-1000 a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S-1080</a:t>
            </a: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endParaRPr lang="pt-BR" altLang="pt-BR" sz="1600" dirty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1600" b="1" dirty="0" smtClean="0">
                <a:solidFill>
                  <a:srgbClr val="434547"/>
                </a:solidFill>
                <a:cs typeface="Arial" charset="0"/>
              </a:rPr>
              <a:t>A partir </a:t>
            </a:r>
            <a:r>
              <a:rPr lang="pt-BR" altLang="pt-BR" sz="1600" b="1" dirty="0" smtClean="0">
                <a:solidFill>
                  <a:srgbClr val="434547"/>
                </a:solidFill>
                <a:cs typeface="Arial" charset="0"/>
              </a:rPr>
              <a:t>01/09/2018</a:t>
            </a:r>
            <a:r>
              <a:rPr lang="pt-BR" altLang="pt-BR" sz="1600" dirty="0" smtClean="0">
                <a:solidFill>
                  <a:srgbClr val="0070C0"/>
                </a:solidFill>
                <a:cs typeface="Arial" charset="0"/>
              </a:rPr>
              <a:t>(*)</a:t>
            </a:r>
            <a:r>
              <a:rPr lang="pt-BR" altLang="pt-BR" sz="1600" b="1" dirty="0" smtClean="0">
                <a:solidFill>
                  <a:srgbClr val="434547"/>
                </a:solidFill>
                <a:cs typeface="Arial" charset="0"/>
              </a:rPr>
              <a:t>: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informações relativas aos trabalhadores e seus vínculos com as empresas (eventos não periódicos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) – S-2190 a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S-2400</a:t>
            </a: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endParaRPr lang="pt-BR" altLang="pt-BR" sz="1600" dirty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1600" b="1" dirty="0" smtClean="0">
                <a:solidFill>
                  <a:srgbClr val="434547"/>
                </a:solidFill>
                <a:cs typeface="Arial" charset="0"/>
              </a:rPr>
              <a:t>A partir </a:t>
            </a:r>
            <a:r>
              <a:rPr lang="pt-BR" altLang="pt-BR" sz="1600" b="1" dirty="0" smtClean="0">
                <a:solidFill>
                  <a:srgbClr val="434547"/>
                </a:solidFill>
                <a:cs typeface="Arial" charset="0"/>
              </a:rPr>
              <a:t>01/11/2018</a:t>
            </a:r>
            <a:r>
              <a:rPr lang="pt-BR" altLang="pt-BR" sz="1600" b="1" dirty="0">
                <a:solidFill>
                  <a:srgbClr val="434547"/>
                </a:solidFill>
                <a:cs typeface="Arial" charset="0"/>
              </a:rPr>
              <a:t>: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 envio das folhas de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pagamento (eventos periódicos) – S-1200 a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S-1300</a:t>
            </a: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endParaRPr lang="pt-BR" altLang="pt-BR" sz="1600" dirty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1600" b="1" dirty="0" smtClean="0">
                <a:solidFill>
                  <a:srgbClr val="434547"/>
                </a:solidFill>
                <a:cs typeface="Arial" charset="0"/>
              </a:rPr>
              <a:t>01/2019: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dados de segurança e saúde do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trabalhador (S-1060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, S-1065,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S-2210, S-2220, S-2240 e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S-2245)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 e </a:t>
            </a:r>
            <a:r>
              <a:rPr lang="pt-BR" altLang="pt-BR" sz="1600" dirty="0">
                <a:solidFill>
                  <a:srgbClr val="434547"/>
                </a:solidFill>
                <a:cs typeface="Arial" charset="0"/>
              </a:rPr>
              <a:t>substituição da </a:t>
            </a:r>
            <a:r>
              <a:rPr lang="pt-BR" altLang="pt-BR" sz="1600" dirty="0" smtClean="0">
                <a:solidFill>
                  <a:srgbClr val="434547"/>
                </a:solidFill>
                <a:cs typeface="Arial" charset="0"/>
              </a:rPr>
              <a:t>GFIP</a:t>
            </a:r>
            <a:endParaRPr lang="pt-BR" altLang="pt-BR" sz="1600" dirty="0" smtClean="0">
              <a:solidFill>
                <a:srgbClr val="434547"/>
              </a:solidFill>
              <a:cs typeface="Arial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anose="05000000000000000000" pitchFamily="2" charset="2"/>
              <a:buChar char="ü"/>
              <a:defRPr/>
            </a:pPr>
            <a:endParaRPr lang="pt-BR" altLang="pt-BR" sz="1600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defRPr/>
            </a:pPr>
            <a:r>
              <a:rPr lang="pt-BR" altLang="pt-BR" sz="1500" dirty="0" smtClean="0">
                <a:solidFill>
                  <a:srgbClr val="0070C0"/>
                </a:solidFill>
                <a:cs typeface="Arial" charset="0"/>
              </a:rPr>
              <a:t>(*) ME</a:t>
            </a:r>
            <a:r>
              <a:rPr lang="pt-BR" altLang="pt-BR" sz="1500" dirty="0">
                <a:solidFill>
                  <a:srgbClr val="0070C0"/>
                </a:solidFill>
                <a:cs typeface="Arial" charset="0"/>
              </a:rPr>
              <a:t>, </a:t>
            </a:r>
            <a:r>
              <a:rPr lang="pt-BR" altLang="pt-BR" sz="1500" dirty="0" smtClean="0">
                <a:solidFill>
                  <a:srgbClr val="0070C0"/>
                </a:solidFill>
                <a:cs typeface="Arial" charset="0"/>
              </a:rPr>
              <a:t>EPP e MEI, poderão </a:t>
            </a:r>
            <a:r>
              <a:rPr lang="pt-BR" altLang="pt-BR" sz="1500" dirty="0">
                <a:solidFill>
                  <a:srgbClr val="0070C0"/>
                </a:solidFill>
                <a:cs typeface="Arial" charset="0"/>
              </a:rPr>
              <a:t>encaminhar as informações da 1ª e 2ª fase, de forma cumulativa, com as da 3ª </a:t>
            </a:r>
            <a:r>
              <a:rPr lang="pt-BR" altLang="pt-BR" sz="1500" dirty="0" smtClean="0">
                <a:solidFill>
                  <a:srgbClr val="0070C0"/>
                </a:solidFill>
                <a:cs typeface="Arial" charset="0"/>
              </a:rPr>
              <a:t>fase.</a:t>
            </a:r>
            <a:endParaRPr lang="pt-BR" altLang="pt-BR" sz="1500" dirty="0">
              <a:solidFill>
                <a:srgbClr val="0070C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 smtClean="0">
                <a:solidFill>
                  <a:srgbClr val="660066"/>
                </a:solidFill>
                <a:cs typeface="Trebuchet MS"/>
              </a:rPr>
              <a:t>ESOCIAL X EFD-REINF X DCTFWEB</a:t>
            </a:r>
            <a:endParaRPr lang="pt-BR" sz="2400" u="sng" spc="300" dirty="0">
              <a:solidFill>
                <a:srgbClr val="660066"/>
              </a:solidFill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 smtClean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b="1" dirty="0">
              <a:solidFill>
                <a:srgbClr val="434547"/>
              </a:solidFill>
              <a:cs typeface="Arial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3"/>
          <a:srcRect l="30168" t="13920" r="31316" b="5398"/>
          <a:stretch>
            <a:fillRect/>
          </a:stretch>
        </p:blipFill>
        <p:spPr bwMode="auto">
          <a:xfrm>
            <a:off x="1876301" y="1473881"/>
            <a:ext cx="4667003" cy="447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/>
          <p:nvPr/>
        </p:nvSpPr>
        <p:spPr>
          <a:xfrm>
            <a:off x="6811950" y="6270019"/>
            <a:ext cx="2332050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defRPr/>
            </a:pPr>
            <a:r>
              <a:rPr lang="pt-BR" altLang="pt-BR" sz="1300" dirty="0" smtClean="0">
                <a:solidFill>
                  <a:srgbClr val="434547"/>
                </a:solidFill>
                <a:cs typeface="Arial" charset="0"/>
              </a:rPr>
              <a:t>FONTE: Manual </a:t>
            </a:r>
            <a:r>
              <a:rPr lang="pt-BR" altLang="pt-BR" sz="1300" dirty="0" err="1" smtClean="0">
                <a:solidFill>
                  <a:srgbClr val="434547"/>
                </a:solidFill>
                <a:cs typeface="Arial" charset="0"/>
              </a:rPr>
              <a:t>DCTFWeb</a:t>
            </a:r>
            <a:endParaRPr lang="pt-BR" altLang="pt-BR" sz="1300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4799" y="1011833"/>
            <a:ext cx="7798124" cy="55506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74549" tIns="37275" rIns="74549" bIns="37275"/>
          <a:lstStyle/>
          <a:p>
            <a:r>
              <a:rPr lang="pt-BR" sz="2800" u="sng" spc="300" dirty="0" smtClean="0">
                <a:solidFill>
                  <a:srgbClr val="660066"/>
                </a:solidFill>
                <a:cs typeface="Trebuchet MS"/>
              </a:rPr>
              <a:t>INTERAÇÕES ESOCIAL X EFD-REINF</a:t>
            </a:r>
            <a:endParaRPr lang="pt-BR" sz="2800" u="sng" spc="300" dirty="0">
              <a:solidFill>
                <a:srgbClr val="660066"/>
              </a:solidFill>
              <a:cs typeface="Trebuchet MS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87276" y="3444138"/>
            <a:ext cx="874994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de cantos arredondados 14"/>
          <p:cNvSpPr/>
          <p:nvPr/>
        </p:nvSpPr>
        <p:spPr>
          <a:xfrm>
            <a:off x="1352547" y="3856042"/>
            <a:ext cx="2881966" cy="42879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72" tIns="38336" rIns="76672" bIns="38336" rtlCol="0" anchor="ctr"/>
          <a:lstStyle/>
          <a:p>
            <a:pPr algn="ctr"/>
            <a:r>
              <a:rPr lang="pt-B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Amb</a:t>
            </a:r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Nac. eSocial</a:t>
            </a:r>
            <a:endParaRPr lang="pt-B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337360" y="3856042"/>
            <a:ext cx="3038029" cy="42879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72" tIns="38336" rIns="76672" bIns="38336" rtlCol="0" anchor="ctr"/>
          <a:lstStyle/>
          <a:p>
            <a:pPr algn="ctr"/>
            <a:r>
              <a:rPr lang="pt-B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Amb</a:t>
            </a:r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Nac. </a:t>
            </a:r>
            <a:r>
              <a:rPr lang="pt-B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EFD-Reinf</a:t>
            </a:r>
            <a:endParaRPr lang="pt-B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131667" y="4780138"/>
            <a:ext cx="5576656" cy="4287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72" tIns="38336" rIns="76672" bIns="38336"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Ambiente </a:t>
            </a:r>
            <a:r>
              <a:rPr lang="pt-BR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RFB</a:t>
            </a:r>
            <a:r>
              <a:rPr lang="pt-BR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Unificado – </a:t>
            </a:r>
            <a:r>
              <a:rPr lang="pt-BR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DCTF</a:t>
            </a:r>
            <a:r>
              <a:rPr lang="pt-BR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Web</a:t>
            </a:r>
            <a:endParaRPr lang="pt-BR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Fluxograma: Documento 18"/>
          <p:cNvSpPr/>
          <p:nvPr/>
        </p:nvSpPr>
        <p:spPr>
          <a:xfrm>
            <a:off x="4923455" y="5733195"/>
            <a:ext cx="1591844" cy="890578"/>
          </a:xfrm>
          <a:prstGeom prst="flowChartDocumen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72" tIns="38336" rIns="76672" bIns="38336" rtlCol="0" anchor="ctr"/>
          <a:lstStyle/>
          <a:p>
            <a:pPr algn="ctr"/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Novo DARF</a:t>
            </a:r>
            <a:endParaRPr lang="pt-B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 rot="-5400000">
            <a:off x="-129368" y="2477708"/>
            <a:ext cx="1330370" cy="42657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72" tIns="38336" rIns="76672" bIns="38336" rtlCol="0" anchor="ctr"/>
          <a:lstStyle/>
          <a:p>
            <a:pPr algn="ctr"/>
            <a:r>
              <a:rPr lang="pt-BR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Empresa</a:t>
            </a:r>
            <a:endParaRPr lang="pt-BR" sz="1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 rot="-5400000">
            <a:off x="-954568" y="4850975"/>
            <a:ext cx="3001578" cy="42657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72" tIns="38336" rIns="76672" bIns="38336" rtlCol="0" anchor="ctr"/>
          <a:lstStyle/>
          <a:p>
            <a:pPr algn="ctr"/>
            <a:r>
              <a:rPr lang="pt-BR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Governo</a:t>
            </a:r>
            <a:endParaRPr lang="pt-BR" sz="1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Fluxograma: Documento 26"/>
          <p:cNvSpPr/>
          <p:nvPr/>
        </p:nvSpPr>
        <p:spPr>
          <a:xfrm>
            <a:off x="1362951" y="5698603"/>
            <a:ext cx="1331993" cy="882720"/>
          </a:xfrm>
          <a:prstGeom prst="flowChartDocumen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72" tIns="38336" rIns="76672" bIns="38336" rtlCol="0" anchor="ctr"/>
          <a:lstStyle/>
          <a:p>
            <a:pPr algn="ctr"/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Guia FGTS</a:t>
            </a:r>
            <a:endParaRPr lang="pt-B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1331739" y="4791133"/>
            <a:ext cx="1321335" cy="4287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72" tIns="38336" rIns="76672" bIns="38336"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Caixa</a:t>
            </a: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1134059" y="2396864"/>
            <a:ext cx="1841545" cy="750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72" tIns="38336" rIns="76672" bIns="38336" rtlCol="0" anchor="ctr"/>
          <a:lstStyle/>
          <a:p>
            <a:pPr algn="ctr"/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Eventos do</a:t>
            </a:r>
          </a:p>
          <a:p>
            <a:pPr algn="ctr"/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eSocial</a:t>
            </a:r>
            <a:endParaRPr lang="pt-B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5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22446" y="2222733"/>
            <a:ext cx="881770" cy="39402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6" name="Retângulo de cantos arredondados 35"/>
          <p:cNvSpPr/>
          <p:nvPr/>
        </p:nvSpPr>
        <p:spPr>
          <a:xfrm>
            <a:off x="7012438" y="2352885"/>
            <a:ext cx="1856770" cy="739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72" tIns="38336" rIns="76672" bIns="38336" rtlCol="0" anchor="ctr"/>
          <a:lstStyle/>
          <a:p>
            <a:pPr algn="ctr"/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Eventos da</a:t>
            </a:r>
          </a:p>
          <a:p>
            <a:pPr algn="ctr"/>
            <a:r>
              <a:rPr lang="pt-B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EFD-Reinf</a:t>
            </a:r>
            <a:endParaRPr lang="pt-B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7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65641" y="2178754"/>
            <a:ext cx="881770" cy="39402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784" y="1935083"/>
            <a:ext cx="1931214" cy="1492716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cxnSp>
        <p:nvCxnSpPr>
          <p:cNvPr id="40" name="AutoShape 10"/>
          <p:cNvCxnSpPr>
            <a:cxnSpLocks noChangeShapeType="1"/>
          </p:cNvCxnSpPr>
          <p:nvPr/>
        </p:nvCxnSpPr>
        <p:spPr bwMode="auto">
          <a:xfrm rot="10800000" flipV="1">
            <a:off x="3402176" y="2836656"/>
            <a:ext cx="436977" cy="10995"/>
          </a:xfrm>
          <a:prstGeom prst="straightConnector1">
            <a:avLst/>
          </a:prstGeom>
          <a:noFill/>
          <a:ln w="57150" cap="sq">
            <a:solidFill>
              <a:srgbClr val="006C3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3" name="AutoShape 10"/>
          <p:cNvCxnSpPr>
            <a:cxnSpLocks noChangeShapeType="1"/>
          </p:cNvCxnSpPr>
          <p:nvPr/>
        </p:nvCxnSpPr>
        <p:spPr bwMode="auto">
          <a:xfrm>
            <a:off x="5982420" y="2825661"/>
            <a:ext cx="488998" cy="1375"/>
          </a:xfrm>
          <a:prstGeom prst="straightConnector1">
            <a:avLst/>
          </a:prstGeom>
          <a:noFill/>
          <a:ln w="57150" cap="sq">
            <a:solidFill>
              <a:srgbClr val="006C3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6" name="AutoShape 10"/>
          <p:cNvCxnSpPr>
            <a:cxnSpLocks noChangeShapeType="1"/>
          </p:cNvCxnSpPr>
          <p:nvPr/>
        </p:nvCxnSpPr>
        <p:spPr bwMode="auto">
          <a:xfrm rot="16200000" flipH="1">
            <a:off x="2057740" y="3423809"/>
            <a:ext cx="472776" cy="156063"/>
          </a:xfrm>
          <a:prstGeom prst="straightConnector1">
            <a:avLst/>
          </a:prstGeom>
          <a:noFill/>
          <a:ln w="57150" cap="sq">
            <a:solidFill>
              <a:srgbClr val="006C3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9" name="AutoShape 10"/>
          <p:cNvCxnSpPr>
            <a:cxnSpLocks noChangeShapeType="1"/>
          </p:cNvCxnSpPr>
          <p:nvPr/>
        </p:nvCxnSpPr>
        <p:spPr bwMode="auto">
          <a:xfrm rot="5400000">
            <a:off x="7373110" y="3392596"/>
            <a:ext cx="516755" cy="218488"/>
          </a:xfrm>
          <a:prstGeom prst="straightConnector1">
            <a:avLst/>
          </a:prstGeom>
          <a:noFill/>
          <a:ln w="57150" cap="sq">
            <a:solidFill>
              <a:srgbClr val="006C3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1" name="AutoShape 10"/>
          <p:cNvCxnSpPr>
            <a:cxnSpLocks noChangeShapeType="1"/>
          </p:cNvCxnSpPr>
          <p:nvPr/>
        </p:nvCxnSpPr>
        <p:spPr bwMode="auto">
          <a:xfrm rot="5400000">
            <a:off x="6764872" y="4531034"/>
            <a:ext cx="307854" cy="41617"/>
          </a:xfrm>
          <a:prstGeom prst="straightConnector1">
            <a:avLst/>
          </a:prstGeom>
          <a:noFill/>
          <a:ln w="57150" cap="sq">
            <a:solidFill>
              <a:srgbClr val="006C3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4" name="AutoShape 10"/>
          <p:cNvCxnSpPr>
            <a:cxnSpLocks noChangeShapeType="1"/>
          </p:cNvCxnSpPr>
          <p:nvPr/>
        </p:nvCxnSpPr>
        <p:spPr bwMode="auto">
          <a:xfrm rot="16200000" flipH="1">
            <a:off x="3404017" y="4520335"/>
            <a:ext cx="318849" cy="52021"/>
          </a:xfrm>
          <a:prstGeom prst="straightConnector1">
            <a:avLst/>
          </a:prstGeom>
          <a:noFill/>
          <a:ln w="57150" cap="sq">
            <a:solidFill>
              <a:srgbClr val="006C3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5" name="AutoShape 10"/>
          <p:cNvCxnSpPr>
            <a:cxnSpLocks noChangeShapeType="1"/>
          </p:cNvCxnSpPr>
          <p:nvPr/>
        </p:nvCxnSpPr>
        <p:spPr bwMode="auto">
          <a:xfrm rot="5400000">
            <a:off x="1864490" y="4531034"/>
            <a:ext cx="307854" cy="41617"/>
          </a:xfrm>
          <a:prstGeom prst="straightConnector1">
            <a:avLst/>
          </a:prstGeom>
          <a:noFill/>
          <a:ln w="57150" cap="sq">
            <a:solidFill>
              <a:srgbClr val="006C3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7" name="AutoShape 10"/>
          <p:cNvCxnSpPr>
            <a:cxnSpLocks noChangeShapeType="1"/>
          </p:cNvCxnSpPr>
          <p:nvPr/>
        </p:nvCxnSpPr>
        <p:spPr bwMode="auto">
          <a:xfrm rot="5400000">
            <a:off x="5563481" y="5491934"/>
            <a:ext cx="296859" cy="1301"/>
          </a:xfrm>
          <a:prstGeom prst="straightConnector1">
            <a:avLst/>
          </a:prstGeom>
          <a:noFill/>
          <a:ln w="57150" cap="sq">
            <a:solidFill>
              <a:srgbClr val="006C3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8" name="AutoShape 10"/>
          <p:cNvCxnSpPr>
            <a:cxnSpLocks noChangeShapeType="1"/>
          </p:cNvCxnSpPr>
          <p:nvPr/>
        </p:nvCxnSpPr>
        <p:spPr bwMode="auto">
          <a:xfrm rot="5400000">
            <a:off x="1843090" y="5486437"/>
            <a:ext cx="329844" cy="1301"/>
          </a:xfrm>
          <a:prstGeom prst="straightConnector1">
            <a:avLst/>
          </a:prstGeom>
          <a:noFill/>
          <a:ln w="57150" cap="sq">
            <a:solidFill>
              <a:srgbClr val="006C3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" name="TextBox 4"/>
          <p:cNvSpPr txBox="1"/>
          <p:nvPr/>
        </p:nvSpPr>
        <p:spPr>
          <a:xfrm>
            <a:off x="6811950" y="6270019"/>
            <a:ext cx="2332050" cy="295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defRPr/>
            </a:pPr>
            <a:r>
              <a:rPr lang="pt-BR" altLang="pt-BR" sz="1300" dirty="0" smtClean="0">
                <a:solidFill>
                  <a:srgbClr val="434547"/>
                </a:solidFill>
                <a:cs typeface="Arial" charset="0"/>
              </a:rPr>
              <a:t>FONTE: Samuel </a:t>
            </a:r>
            <a:r>
              <a:rPr lang="pt-BR" altLang="pt-BR" sz="1300" dirty="0" err="1" smtClean="0">
                <a:solidFill>
                  <a:srgbClr val="434547"/>
                </a:solidFill>
                <a:cs typeface="Arial" charset="0"/>
              </a:rPr>
              <a:t>Kruger</a:t>
            </a:r>
            <a:r>
              <a:rPr lang="pt-BR" altLang="pt-BR" sz="1300" dirty="0" smtClean="0">
                <a:solidFill>
                  <a:srgbClr val="434547"/>
                </a:solidFill>
                <a:cs typeface="Arial" charset="0"/>
              </a:rPr>
              <a:t> - RF</a:t>
            </a:r>
            <a:endParaRPr lang="pt-BR" altLang="pt-BR" sz="1300" dirty="0">
              <a:solidFill>
                <a:srgbClr val="434547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7" grpId="0" animBg="1"/>
      <p:bldP spid="29" grpId="0" animBg="1"/>
      <p:bldP spid="34" grpId="0" animBg="1"/>
      <p:bldP spid="3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774" y="2824480"/>
            <a:ext cx="7839585" cy="1017775"/>
          </a:xfrm>
        </p:spPr>
        <p:txBody>
          <a:bodyPr/>
          <a:lstStyle/>
          <a:p>
            <a:pPr algn="ctr"/>
            <a:r>
              <a:rPr lang="en-US" sz="2500" b="1" dirty="0" err="1"/>
              <a:t>sarina</a:t>
            </a:r>
            <a:r>
              <a:rPr lang="en-US" sz="2500" b="1" dirty="0"/>
              <a:t> </a:t>
            </a:r>
            <a:r>
              <a:rPr lang="en-US" sz="2500" b="1" dirty="0" err="1"/>
              <a:t>sasaki</a:t>
            </a:r>
            <a:r>
              <a:rPr lang="en-US" sz="2500" b="1" dirty="0"/>
              <a:t> </a:t>
            </a:r>
            <a:r>
              <a:rPr lang="en-US" sz="2500" b="1" dirty="0" err="1"/>
              <a:t>manata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000" cap="none" dirty="0" err="1" smtClean="0"/>
              <a:t>Assessora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jurídica</a:t>
            </a:r>
            <a:r>
              <a:rPr lang="en-US" sz="2000" cap="none" dirty="0" smtClean="0"/>
              <a:t> da FecomercioSP</a:t>
            </a:r>
            <a:r>
              <a:rPr lang="en-US" sz="2500" cap="none" dirty="0" smtClean="0"/>
              <a:t/>
            </a:r>
            <a:br>
              <a:rPr lang="en-US" sz="2500" cap="none" dirty="0" smtClean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000" cap="none" dirty="0" smtClean="0">
                <a:latin typeface="+mn-lt"/>
              </a:rPr>
              <a:t>www.fecomercio.com.br</a:t>
            </a:r>
            <a:endParaRPr lang="en-US" sz="20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1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OBRIGAÇÕES ACESSÓRIAS - SUBSTITUIÇÃO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390" y="1432560"/>
            <a:ext cx="7391330" cy="433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Substituição de 15 obrigações: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00" dirty="0">
                <a:solidFill>
                  <a:srgbClr val="434547"/>
                </a:solidFill>
                <a:cs typeface="Arial" charset="0"/>
              </a:rPr>
              <a:t> GFIP  -  Guia de Recolhimento do FGTS e de Informações à Previdência Social</a:t>
            </a:r>
            <a:r>
              <a:rPr lang="pt-BR" altLang="pt-BR" sz="1500" dirty="0" smtClean="0">
                <a:solidFill>
                  <a:srgbClr val="434547"/>
                </a:solidFill>
                <a:cs typeface="Arial" charset="0"/>
              </a:rPr>
              <a:t>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00" dirty="0">
                <a:solidFill>
                  <a:srgbClr val="434547"/>
                </a:solidFill>
                <a:cs typeface="Arial" charset="0"/>
              </a:rPr>
              <a:t> GRF – Guia de Recolhimento do FGTS;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00" dirty="0">
                <a:solidFill>
                  <a:srgbClr val="434547"/>
                </a:solidFill>
                <a:cs typeface="Arial" charset="0"/>
              </a:rPr>
              <a:t> GPS – Guia da Previdência </a:t>
            </a:r>
            <a:r>
              <a:rPr lang="pt-BR" altLang="pt-BR" sz="1500" dirty="0" smtClean="0">
                <a:solidFill>
                  <a:srgbClr val="434547"/>
                </a:solidFill>
                <a:cs typeface="Arial" charset="0"/>
              </a:rPr>
              <a:t>Social;</a:t>
            </a:r>
            <a:endParaRPr lang="pt-BR" altLang="pt-BR" sz="1500" b="1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0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500" dirty="0">
                <a:solidFill>
                  <a:srgbClr val="434547"/>
                </a:solidFill>
                <a:cs typeface="Arial" charset="0"/>
              </a:rPr>
              <a:t>CAGED - Cadastro Geral de Empregados e </a:t>
            </a:r>
            <a:r>
              <a:rPr lang="pt-BR" altLang="pt-BR" sz="1500" dirty="0" smtClean="0">
                <a:solidFill>
                  <a:srgbClr val="434547"/>
                </a:solidFill>
                <a:cs typeface="Arial" charset="0"/>
              </a:rPr>
              <a:t>Desempregados;</a:t>
            </a:r>
            <a:endParaRPr lang="pt-BR" altLang="pt-BR" sz="1500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00" dirty="0">
                <a:solidFill>
                  <a:srgbClr val="434547"/>
                </a:solidFill>
                <a:cs typeface="Arial" charset="0"/>
              </a:rPr>
              <a:t> RAIS - Relação Anual de Informações Sociais</a:t>
            </a:r>
            <a:r>
              <a:rPr lang="pt-BR" altLang="pt-BR" sz="1500" dirty="0" smtClean="0">
                <a:solidFill>
                  <a:srgbClr val="434547"/>
                </a:solidFill>
                <a:cs typeface="Arial" charset="0"/>
              </a:rPr>
              <a:t>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00" dirty="0">
                <a:solidFill>
                  <a:srgbClr val="434547"/>
                </a:solidFill>
                <a:cs typeface="Arial" charset="0"/>
              </a:rPr>
              <a:t> DIRF - Declaração do Imposto de Renda Retido na Fonte;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00" dirty="0">
                <a:solidFill>
                  <a:srgbClr val="434547"/>
                </a:solidFill>
                <a:cs typeface="Arial" charset="0"/>
              </a:rPr>
              <a:t> DCTF - Declaração de Débitos e Créditos Tributários Federais;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00" dirty="0">
                <a:solidFill>
                  <a:srgbClr val="434547"/>
                </a:solidFill>
                <a:cs typeface="Arial" charset="0"/>
              </a:rPr>
              <a:t> Folha de pagamento;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00" dirty="0" smtClean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500" dirty="0">
                <a:solidFill>
                  <a:srgbClr val="434547"/>
                </a:solidFill>
                <a:cs typeface="Arial" charset="0"/>
              </a:rPr>
              <a:t>LRE -  Livro de Registro de Empregados;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00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500" dirty="0" smtClean="0">
                <a:solidFill>
                  <a:srgbClr val="434547"/>
                </a:solidFill>
                <a:cs typeface="Arial" charset="0"/>
              </a:rPr>
              <a:t>CTPS </a:t>
            </a:r>
            <a:r>
              <a:rPr lang="pt-BR" altLang="pt-BR" sz="1500" dirty="0">
                <a:solidFill>
                  <a:srgbClr val="434547"/>
                </a:solidFill>
                <a:cs typeface="Arial" charset="0"/>
              </a:rPr>
              <a:t>– Carteira de Trabalho e Previdência Social;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00" dirty="0" smtClean="0">
                <a:solidFill>
                  <a:srgbClr val="434547"/>
                </a:solidFill>
                <a:cs typeface="Arial" charset="0"/>
              </a:rPr>
              <a:t> QHT </a:t>
            </a:r>
            <a:r>
              <a:rPr lang="pt-BR" altLang="pt-BR" sz="1500" dirty="0">
                <a:solidFill>
                  <a:srgbClr val="434547"/>
                </a:solidFill>
                <a:cs typeface="Arial" charset="0"/>
              </a:rPr>
              <a:t>– Quadro de Horário de Trabalho;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00" dirty="0">
                <a:solidFill>
                  <a:srgbClr val="434547"/>
                </a:solidFill>
                <a:cs typeface="Arial" charset="0"/>
              </a:rPr>
              <a:t> MANAD – Manual Normativo de Arquivos Digitais 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00" dirty="0" smtClean="0">
                <a:solidFill>
                  <a:srgbClr val="434547"/>
                </a:solidFill>
                <a:cs typeface="Arial" charset="0"/>
              </a:rPr>
              <a:t> CAT </a:t>
            </a:r>
            <a:r>
              <a:rPr lang="pt-BR" altLang="pt-BR" sz="1500" dirty="0">
                <a:solidFill>
                  <a:srgbClr val="434547"/>
                </a:solidFill>
                <a:cs typeface="Arial" charset="0"/>
              </a:rPr>
              <a:t>- Comunicação de Acidente de Trabalho;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00" dirty="0">
                <a:solidFill>
                  <a:srgbClr val="434547"/>
                </a:solidFill>
                <a:cs typeface="Arial" charset="0"/>
              </a:rPr>
              <a:t> CD -  Comunicação de Dispensa</a:t>
            </a:r>
            <a:r>
              <a:rPr lang="pt-BR" altLang="pt-BR" sz="1500" dirty="0" smtClean="0">
                <a:solidFill>
                  <a:srgbClr val="434547"/>
                </a:solidFill>
                <a:cs typeface="Arial" charset="0"/>
              </a:rPr>
              <a:t>; e,</a:t>
            </a:r>
            <a:endParaRPr lang="pt-BR" altLang="pt-BR" sz="1500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sz="1500" dirty="0" smtClean="0">
                <a:solidFill>
                  <a:srgbClr val="434547"/>
                </a:solidFill>
                <a:cs typeface="Arial" charset="0"/>
              </a:rPr>
              <a:t> PPP </a:t>
            </a:r>
            <a:r>
              <a:rPr lang="pt-BR" altLang="pt-BR" sz="1500" dirty="0">
                <a:solidFill>
                  <a:srgbClr val="434547"/>
                </a:solidFill>
                <a:cs typeface="Arial" charset="0"/>
              </a:rPr>
              <a:t>- Perfil </a:t>
            </a:r>
            <a:r>
              <a:rPr lang="pt-BR" altLang="pt-BR" sz="1500" dirty="0" err="1">
                <a:solidFill>
                  <a:srgbClr val="434547"/>
                </a:solidFill>
                <a:cs typeface="Arial" charset="0"/>
              </a:rPr>
              <a:t>Profissiográfico</a:t>
            </a:r>
            <a:r>
              <a:rPr lang="pt-BR" altLang="pt-BR" sz="1500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sz="1500" dirty="0" smtClean="0">
                <a:solidFill>
                  <a:srgbClr val="434547"/>
                </a:solidFill>
                <a:cs typeface="Arial" charset="0"/>
              </a:rPr>
              <a:t>Previdenciário</a:t>
            </a:r>
            <a:r>
              <a:rPr lang="pt-BR" altLang="pt-BR" sz="1500" dirty="0">
                <a:solidFill>
                  <a:srgbClr val="434547"/>
                </a:solidFill>
                <a:cs typeface="Arial" charset="0"/>
              </a:rPr>
              <a:t>.</a:t>
            </a:r>
            <a:endParaRPr lang="pt-BR" altLang="pt-BR" sz="1500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95" y="834085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spc="300" dirty="0">
                <a:solidFill>
                  <a:srgbClr val="660066"/>
                </a:solidFill>
                <a:cs typeface="Trebuchet MS"/>
              </a:rPr>
              <a:t>REQUISITOS NECESSÁRIOS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390" y="1834069"/>
            <a:ext cx="739133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Certificado digital: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Pessoa jurídica: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da matriz , do representante legal ou procurador outorgado através de procuração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eletrônica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ou não;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</a:t>
            </a:r>
            <a:r>
              <a:rPr lang="pt-BR" altLang="pt-BR" u="sng" dirty="0">
                <a:solidFill>
                  <a:srgbClr val="434547"/>
                </a:solidFill>
                <a:cs typeface="Arial" charset="0"/>
              </a:rPr>
              <a:t>Pessoa física: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empregador ou procurador outorgado através de procuração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eletrônica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ou não.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r>
              <a:rPr lang="pt-BR" altLang="pt-BR" b="1" dirty="0">
                <a:solidFill>
                  <a:srgbClr val="434547"/>
                </a:solidFill>
                <a:cs typeface="Arial" charset="0"/>
              </a:rPr>
              <a:t> Código de 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acesso (específico do </a:t>
            </a:r>
            <a:r>
              <a:rPr lang="pt-BR" altLang="pt-BR" b="1" dirty="0" err="1" smtClean="0">
                <a:solidFill>
                  <a:srgbClr val="434547"/>
                </a:solidFill>
                <a:cs typeface="Arial" charset="0"/>
              </a:rPr>
              <a:t>eSocial</a:t>
            </a:r>
            <a:r>
              <a:rPr lang="pt-BR" altLang="pt-BR" b="1" dirty="0" smtClean="0">
                <a:solidFill>
                  <a:srgbClr val="434547"/>
                </a:solidFill>
                <a:cs typeface="Arial" charset="0"/>
              </a:rPr>
              <a:t>):</a:t>
            </a:r>
            <a:endParaRPr lang="pt-BR" altLang="pt-BR" dirty="0">
              <a:solidFill>
                <a:srgbClr val="434547"/>
              </a:solidFill>
              <a:cs typeface="Arial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MEI com empregado, segurado especial e empregador doméstico;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ME e EPP optante pelo Simples Nacional com até </a:t>
            </a:r>
            <a:r>
              <a:rPr lang="pt-BR" altLang="pt-BR" dirty="0" smtClean="0">
                <a:solidFill>
                  <a:srgbClr val="434547"/>
                </a:solidFill>
                <a:cs typeface="Arial" charset="0"/>
              </a:rPr>
              <a:t>1 </a:t>
            </a: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empregados;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ü"/>
              <a:defRPr/>
            </a:pPr>
            <a:r>
              <a:rPr lang="pt-BR" altLang="pt-BR" dirty="0">
                <a:solidFill>
                  <a:srgbClr val="434547"/>
                </a:solidFill>
                <a:cs typeface="Arial" charset="0"/>
              </a:rPr>
              <a:t> contribuinte individual equiparado à empresa e produtor rural pessoa física com até 7 empregados.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B6AC84"/>
              </a:buClr>
              <a:buFont typeface="Wingdings" pitchFamily="2" charset="2"/>
              <a:buChar char="§"/>
              <a:defRPr/>
            </a:pPr>
            <a:endParaRPr lang="pt-BR" altLang="pt-BR" b="1" dirty="0">
              <a:solidFill>
                <a:srgbClr val="43454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ecomercio_nova">
      <a:dk1>
        <a:srgbClr val="999999"/>
      </a:dk1>
      <a:lt1>
        <a:sysClr val="window" lastClr="FFFFFF"/>
      </a:lt1>
      <a:dk2>
        <a:srgbClr val="660066"/>
      </a:dk2>
      <a:lt2>
        <a:srgbClr val="EEECE1"/>
      </a:lt2>
      <a:accent1>
        <a:srgbClr val="FF0000"/>
      </a:accent1>
      <a:accent2>
        <a:srgbClr val="33CC33"/>
      </a:accent2>
      <a:accent3>
        <a:srgbClr val="33CCFF"/>
      </a:accent3>
      <a:accent4>
        <a:srgbClr val="000033"/>
      </a:accent4>
      <a:accent5>
        <a:srgbClr val="FF9900"/>
      </a:accent5>
      <a:accent6>
        <a:srgbClr val="CCCCCC"/>
      </a:accent6>
      <a:hlink>
        <a:srgbClr val="000000"/>
      </a:hlink>
      <a:folHlink>
        <a:srgbClr val="999999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5333</TotalTime>
  <Words>3907</Words>
  <Application>Microsoft Office PowerPoint</Application>
  <PresentationFormat>Apresentação na tela (4:3)</PresentationFormat>
  <Paragraphs>380</Paragraphs>
  <Slides>72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73" baseType="lpstr">
      <vt:lpstr>Office Theme</vt:lpstr>
      <vt:lpstr>ESOCIAL, EFD-REINF e DCTFWEB  </vt:lpstr>
      <vt:lpstr>Principais aspectos do eSocial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Principais aspectos do EFD-Reinf</vt:lpstr>
      <vt:lpstr>Apresentação do PowerPoint</vt:lpstr>
      <vt:lpstr>Apresentação do PowerPoint</vt:lpstr>
      <vt:lpstr>Apresentação do PowerPoint</vt:lpstr>
      <vt:lpstr>Apresentação do PowerPoint</vt:lpstr>
      <vt:lpstr>Principais aspectos da DTCFWeb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sarina sasaki manata Assessora jurídica da FecomercioSP  www.fecomercio.com.br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Sarina S. Manata</cp:lastModifiedBy>
  <cp:revision>910</cp:revision>
  <cp:lastPrinted>2018-01-31T20:59:16Z</cp:lastPrinted>
  <dcterms:created xsi:type="dcterms:W3CDTF">2017-04-18T18:53:45Z</dcterms:created>
  <dcterms:modified xsi:type="dcterms:W3CDTF">2018-07-17T19:52:19Z</dcterms:modified>
</cp:coreProperties>
</file>